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5" d="100"/>
          <a:sy n="165" d="100"/>
        </p:scale>
        <p:origin x="868" y="1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898989"/>
                </a:solidFill>
                <a:latin typeface="Calibri"/>
                <a:cs typeface="Calibri"/>
              </a:defRPr>
            </a:lvl1pPr>
          </a:lstStyle>
          <a:p>
            <a:pPr marL="12700">
              <a:lnSpc>
                <a:spcPts val="1100"/>
              </a:lnSpc>
            </a:pPr>
            <a:r>
              <a:rPr spc="-10" dirty="0"/>
              <a:t>4/25/2025</a:t>
            </a:r>
          </a:p>
        </p:txBody>
      </p:sp>
      <p:sp>
        <p:nvSpPr>
          <p:cNvPr id="5" name="Holder 5"/>
          <p:cNvSpPr>
            <a:spLocks noGrp="1"/>
          </p:cNvSpPr>
          <p:nvPr>
            <p:ph type="dt" sz="half" idx="6"/>
          </p:nvPr>
        </p:nvSpPr>
        <p:spPr/>
        <p:txBody>
          <a:bodyPr lIns="0" tIns="0" rIns="0" bIns="0"/>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Holder 6"/>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50" b="0" i="0">
                <a:solidFill>
                  <a:srgbClr val="898989"/>
                </a:solidFill>
                <a:latin typeface="Calibri"/>
                <a:cs typeface="Calibri"/>
              </a:defRPr>
            </a:lvl1pPr>
          </a:lstStyle>
          <a:p>
            <a:pPr marL="12700">
              <a:lnSpc>
                <a:spcPts val="1100"/>
              </a:lnSpc>
            </a:pPr>
            <a:r>
              <a:rPr spc="-10" dirty="0"/>
              <a:t>4/25/2025</a:t>
            </a:r>
          </a:p>
        </p:txBody>
      </p:sp>
      <p:sp>
        <p:nvSpPr>
          <p:cNvPr id="5" name="Holder 5"/>
          <p:cNvSpPr>
            <a:spLocks noGrp="1"/>
          </p:cNvSpPr>
          <p:nvPr>
            <p:ph type="dt" sz="half" idx="6"/>
          </p:nvPr>
        </p:nvSpPr>
        <p:spPr/>
        <p:txBody>
          <a:bodyPr lIns="0" tIns="0" rIns="0" bIns="0"/>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Holder 6"/>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50" b="0" i="0">
                <a:solidFill>
                  <a:srgbClr val="898989"/>
                </a:solidFill>
                <a:latin typeface="Calibri"/>
                <a:cs typeface="Calibri"/>
              </a:defRPr>
            </a:lvl1pPr>
          </a:lstStyle>
          <a:p>
            <a:pPr marL="12700">
              <a:lnSpc>
                <a:spcPts val="1100"/>
              </a:lnSpc>
            </a:pPr>
            <a:r>
              <a:rPr spc="-10" dirty="0"/>
              <a:t>4/25/2025</a:t>
            </a:r>
          </a:p>
        </p:txBody>
      </p:sp>
      <p:sp>
        <p:nvSpPr>
          <p:cNvPr id="6" name="Holder 6"/>
          <p:cNvSpPr>
            <a:spLocks noGrp="1"/>
          </p:cNvSpPr>
          <p:nvPr>
            <p:ph type="dt" sz="half" idx="6"/>
          </p:nvPr>
        </p:nvSpPr>
        <p:spPr/>
        <p:txBody>
          <a:bodyPr lIns="0" tIns="0" rIns="0" bIns="0"/>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7" name="Holder 7"/>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50" b="0" i="0">
                <a:solidFill>
                  <a:srgbClr val="898989"/>
                </a:solidFill>
                <a:latin typeface="Calibri"/>
                <a:cs typeface="Calibri"/>
              </a:defRPr>
            </a:lvl1pPr>
          </a:lstStyle>
          <a:p>
            <a:pPr marL="12700">
              <a:lnSpc>
                <a:spcPts val="1100"/>
              </a:lnSpc>
            </a:pPr>
            <a:r>
              <a:rPr spc="-10" dirty="0"/>
              <a:t>4/25/2025</a:t>
            </a:r>
          </a:p>
        </p:txBody>
      </p:sp>
      <p:sp>
        <p:nvSpPr>
          <p:cNvPr id="4" name="Holder 4"/>
          <p:cNvSpPr>
            <a:spLocks noGrp="1"/>
          </p:cNvSpPr>
          <p:nvPr>
            <p:ph type="dt" sz="half" idx="6"/>
          </p:nvPr>
        </p:nvSpPr>
        <p:spPr/>
        <p:txBody>
          <a:bodyPr lIns="0" tIns="0" rIns="0" bIns="0"/>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5" name="Holder 5"/>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71" y="1239"/>
            <a:ext cx="9142094" cy="6855839"/>
          </a:xfrm>
          <a:prstGeom prst="rect">
            <a:avLst/>
          </a:prstGeom>
        </p:spPr>
      </p:pic>
      <p:sp>
        <p:nvSpPr>
          <p:cNvPr id="2" name="Holder 2"/>
          <p:cNvSpPr>
            <a:spLocks noGrp="1"/>
          </p:cNvSpPr>
          <p:nvPr>
            <p:ph type="ftr" sz="quarter" idx="5"/>
          </p:nvPr>
        </p:nvSpPr>
        <p:spPr/>
        <p:txBody>
          <a:bodyPr lIns="0" tIns="0" rIns="0" bIns="0"/>
          <a:lstStyle>
            <a:lvl1pPr>
              <a:defRPr sz="1050" b="0" i="0">
                <a:solidFill>
                  <a:srgbClr val="898989"/>
                </a:solidFill>
                <a:latin typeface="Calibri"/>
                <a:cs typeface="Calibri"/>
              </a:defRPr>
            </a:lvl1pPr>
          </a:lstStyle>
          <a:p>
            <a:pPr marL="12700">
              <a:lnSpc>
                <a:spcPts val="1100"/>
              </a:lnSpc>
            </a:pPr>
            <a:r>
              <a:rPr spc="-10" dirty="0"/>
              <a:t>4/25/2025</a:t>
            </a:r>
          </a:p>
        </p:txBody>
      </p:sp>
      <p:sp>
        <p:nvSpPr>
          <p:cNvPr id="3" name="Holder 3"/>
          <p:cNvSpPr>
            <a:spLocks noGrp="1"/>
          </p:cNvSpPr>
          <p:nvPr>
            <p:ph type="dt" sz="half" idx="6"/>
          </p:nvPr>
        </p:nvSpPr>
        <p:spPr/>
        <p:txBody>
          <a:bodyPr lIns="0" tIns="0" rIns="0" bIns="0"/>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4" name="Holder 4"/>
          <p:cNvSpPr>
            <a:spLocks noGrp="1"/>
          </p:cNvSpPr>
          <p:nvPr>
            <p:ph type="sldNum" sz="quarter" idx="7"/>
          </p:nvPr>
        </p:nvSpPr>
        <p:spPr/>
        <p:txBody>
          <a:bodyPr lIns="0" tIns="0" rIns="0" bIns="0"/>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71" y="142239"/>
            <a:ext cx="9139427" cy="1382394"/>
          </a:xfrm>
          <a:prstGeom prst="rect">
            <a:avLst/>
          </a:prstGeom>
        </p:spPr>
      </p:pic>
      <p:sp>
        <p:nvSpPr>
          <p:cNvPr id="2" name="Holder 2"/>
          <p:cNvSpPr>
            <a:spLocks noGrp="1"/>
          </p:cNvSpPr>
          <p:nvPr>
            <p:ph type="title"/>
          </p:nvPr>
        </p:nvSpPr>
        <p:spPr>
          <a:xfrm>
            <a:off x="535940" y="215900"/>
            <a:ext cx="3113404" cy="76073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259079" y="3406775"/>
            <a:ext cx="8496300" cy="29952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35940" y="6613652"/>
            <a:ext cx="593090" cy="160020"/>
          </a:xfrm>
          <a:prstGeom prst="rect">
            <a:avLst/>
          </a:prstGeom>
        </p:spPr>
        <p:txBody>
          <a:bodyPr wrap="square" lIns="0" tIns="0" rIns="0" bIns="0">
            <a:spAutoFit/>
          </a:bodyPr>
          <a:lstStyle>
            <a:lvl1pPr>
              <a:defRPr sz="1050" b="0" i="0">
                <a:solidFill>
                  <a:srgbClr val="898989"/>
                </a:solidFill>
                <a:latin typeface="Calibri"/>
                <a:cs typeface="Calibri"/>
              </a:defRPr>
            </a:lvl1pPr>
          </a:lstStyle>
          <a:p>
            <a:pPr marL="12700">
              <a:lnSpc>
                <a:spcPts val="1100"/>
              </a:lnSpc>
            </a:pPr>
            <a:r>
              <a:rPr spc="-10" dirty="0"/>
              <a:t>4/25/2025</a:t>
            </a:r>
          </a:p>
        </p:txBody>
      </p:sp>
      <p:sp>
        <p:nvSpPr>
          <p:cNvPr id="5" name="Holder 5"/>
          <p:cNvSpPr>
            <a:spLocks noGrp="1"/>
          </p:cNvSpPr>
          <p:nvPr>
            <p:ph type="dt" sz="half" idx="6"/>
          </p:nvPr>
        </p:nvSpPr>
        <p:spPr>
          <a:xfrm>
            <a:off x="3851275" y="6613652"/>
            <a:ext cx="1420495" cy="160020"/>
          </a:xfrm>
          <a:prstGeom prst="rect">
            <a:avLst/>
          </a:prstGeom>
        </p:spPr>
        <p:txBody>
          <a:bodyPr wrap="square" lIns="0" tIns="0" rIns="0" bIns="0">
            <a:spAutoFit/>
          </a:bodyPr>
          <a:lstStyle>
            <a:lvl1pPr>
              <a:defRPr sz="1050" b="0" i="0">
                <a:solidFill>
                  <a:srgbClr val="898989"/>
                </a:solidFill>
                <a:latin typeface="Calibri"/>
                <a:cs typeface="Calibri"/>
              </a:defRPr>
            </a:lvl1p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Holder 6"/>
          <p:cNvSpPr>
            <a:spLocks noGrp="1"/>
          </p:cNvSpPr>
          <p:nvPr>
            <p:ph type="sldNum" sz="quarter" idx="7"/>
          </p:nvPr>
        </p:nvSpPr>
        <p:spPr>
          <a:xfrm>
            <a:off x="8420100" y="6613652"/>
            <a:ext cx="182245" cy="160020"/>
          </a:xfrm>
          <a:prstGeom prst="rect">
            <a:avLst/>
          </a:prstGeom>
        </p:spPr>
        <p:txBody>
          <a:bodyPr wrap="square" lIns="0" tIns="0" rIns="0" bIns="0">
            <a:spAutoFit/>
          </a:bodyPr>
          <a:lstStyle>
            <a:lvl1pPr>
              <a:defRPr sz="1050" b="0" i="0">
                <a:solidFill>
                  <a:srgbClr val="898989"/>
                </a:solidFill>
                <a:latin typeface="Calibri"/>
                <a:cs typeface="Calibri"/>
              </a:defRPr>
            </a:lvl1pPr>
          </a:lstStyle>
          <a:p>
            <a:pPr marL="38100">
              <a:lnSpc>
                <a:spcPts val="110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624196" y="5139690"/>
            <a:ext cx="4406900" cy="51371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3200" b="1" i="1" u="none" strike="noStrike" kern="0" cap="none" spc="0" normalizeH="0" baseline="0" noProof="0" dirty="0">
                <a:ln>
                  <a:noFill/>
                </a:ln>
                <a:solidFill>
                  <a:sysClr val="windowText" lastClr="000000"/>
                </a:solidFill>
                <a:effectLst/>
                <a:uLnTx/>
                <a:uFillTx/>
                <a:latin typeface="Calibri"/>
                <a:cs typeface="Calibri"/>
              </a:rPr>
              <a:t>Insight</a:t>
            </a:r>
            <a:r>
              <a:rPr kumimoji="0" lang="en-US" sz="3200" b="1" i="1" u="none" strike="noStrike" kern="0" cap="none" spc="-145" normalizeH="0" baseline="0" noProof="0" dirty="0">
                <a:ln>
                  <a:noFill/>
                </a:ln>
                <a:solidFill>
                  <a:sysClr val="windowText" lastClr="000000"/>
                </a:solidFill>
                <a:effectLst/>
                <a:uLnTx/>
                <a:uFillTx/>
                <a:latin typeface="Calibri"/>
                <a:cs typeface="Calibri"/>
              </a:rPr>
              <a:t> </a:t>
            </a:r>
            <a:r>
              <a:rPr kumimoji="0" lang="en-US" sz="3200" b="1" i="0" u="none" strike="noStrike" kern="0" cap="none" spc="0" normalizeH="0" baseline="0" noProof="0" dirty="0">
                <a:ln>
                  <a:noFill/>
                </a:ln>
                <a:solidFill>
                  <a:sysClr val="windowText" lastClr="000000"/>
                </a:solidFill>
                <a:effectLst/>
                <a:uLnTx/>
                <a:uFillTx/>
                <a:latin typeface="Calibri"/>
                <a:cs typeface="Calibri"/>
              </a:rPr>
              <a:t>Features</a:t>
            </a:r>
            <a:r>
              <a:rPr kumimoji="0" lang="en-US" sz="3200" b="1" i="0" u="none" strike="noStrike" kern="0" cap="none" spc="-125" normalizeH="0" baseline="0" noProof="0" dirty="0">
                <a:ln>
                  <a:noFill/>
                </a:ln>
                <a:solidFill>
                  <a:sysClr val="windowText" lastClr="000000"/>
                </a:solidFill>
                <a:effectLst/>
                <a:uLnTx/>
                <a:uFillTx/>
                <a:latin typeface="Calibri"/>
                <a:cs typeface="Calibri"/>
              </a:rPr>
              <a:t> </a:t>
            </a:r>
            <a:r>
              <a:rPr kumimoji="0" lang="en-US" sz="3200" b="1" i="0" u="none" strike="noStrike" kern="0" cap="none" spc="-10" normalizeH="0" baseline="0" noProof="0" dirty="0">
                <a:ln>
                  <a:noFill/>
                </a:ln>
                <a:solidFill>
                  <a:sysClr val="windowText" lastClr="000000"/>
                </a:solidFill>
                <a:effectLst/>
                <a:uLnTx/>
                <a:uFillTx/>
                <a:latin typeface="Calibri"/>
                <a:cs typeface="Calibri"/>
              </a:rPr>
              <a:t>Overview</a:t>
            </a:r>
            <a:endParaRPr kumimoji="0" lang="en-US" sz="32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4" name="Insight Visual" descr="National Finance Center/USDA Signature lockup"/>
          <p:cNvPicPr/>
          <p:nvPr/>
        </p:nvPicPr>
        <p:blipFill>
          <a:blip r:embed="rId2" cstate="print"/>
          <a:stretch>
            <a:fillRect/>
          </a:stretch>
        </p:blipFill>
        <p:spPr>
          <a:xfrm>
            <a:off x="410209" y="5857036"/>
            <a:ext cx="3876294" cy="567055"/>
          </a:xfrm>
          <a:prstGeom prst="rect">
            <a:avLst/>
          </a:prstGeom>
        </p:spPr>
      </p:pic>
      <p:sp>
        <p:nvSpPr>
          <p:cNvPr id="3" name="object 3"/>
          <p:cNvSpPr txBox="1"/>
          <p:nvPr/>
        </p:nvSpPr>
        <p:spPr>
          <a:xfrm>
            <a:off x="5402453" y="5834583"/>
            <a:ext cx="3590925" cy="670560"/>
          </a:xfrm>
          <a:prstGeom prst="rect">
            <a:avLst/>
          </a:prstGeom>
        </p:spPr>
        <p:txBody>
          <a:bodyPr vert="horz" wrap="square" lIns="0" tIns="12700" rIns="0" bIns="0" rtlCol="0">
            <a:spAutoFit/>
          </a:bodyPr>
          <a:lstStyle/>
          <a:p>
            <a:pPr marL="25400">
              <a:lnSpc>
                <a:spcPct val="100000"/>
              </a:lnSpc>
              <a:spcBef>
                <a:spcPts val="100"/>
              </a:spcBef>
            </a:pPr>
            <a:r>
              <a:rPr sz="2400" b="1" i="1" spc="-10" dirty="0">
                <a:latin typeface="Calibri"/>
                <a:cs typeface="Calibri"/>
              </a:rPr>
              <a:t>Enterprise</a:t>
            </a:r>
            <a:r>
              <a:rPr sz="2400" b="1" i="1" spc="-95" dirty="0">
                <a:latin typeface="Calibri"/>
                <a:cs typeface="Calibri"/>
              </a:rPr>
              <a:t> </a:t>
            </a:r>
            <a:r>
              <a:rPr sz="2400" b="1" i="1" dirty="0">
                <a:latin typeface="Calibri"/>
                <a:cs typeface="Calibri"/>
              </a:rPr>
              <a:t>Reporting</a:t>
            </a:r>
            <a:r>
              <a:rPr sz="2400" b="1" i="1" spc="-95" dirty="0">
                <a:latin typeface="Calibri"/>
                <a:cs typeface="Calibri"/>
              </a:rPr>
              <a:t> </a:t>
            </a:r>
            <a:r>
              <a:rPr sz="2400" b="1" i="1" spc="-10" dirty="0">
                <a:latin typeface="Calibri"/>
                <a:cs typeface="Calibri"/>
              </a:rPr>
              <a:t>Project</a:t>
            </a:r>
            <a:endParaRPr sz="2400">
              <a:latin typeface="Calibri"/>
              <a:cs typeface="Calibri"/>
            </a:endParaRPr>
          </a:p>
          <a:p>
            <a:pPr marL="1621155">
              <a:lnSpc>
                <a:spcPct val="100000"/>
              </a:lnSpc>
              <a:spcBef>
                <a:spcPts val="35"/>
              </a:spcBef>
            </a:pPr>
            <a:r>
              <a:rPr sz="1800" dirty="0">
                <a:latin typeface="Calibri"/>
                <a:cs typeface="Calibri"/>
              </a:rPr>
              <a:t>April</a:t>
            </a:r>
            <a:r>
              <a:rPr sz="1800" spc="-10" dirty="0">
                <a:latin typeface="Calibri"/>
                <a:cs typeface="Calibri"/>
              </a:rPr>
              <a:t> </a:t>
            </a:r>
            <a:r>
              <a:rPr sz="1800" dirty="0">
                <a:latin typeface="Calibri"/>
                <a:cs typeface="Calibri"/>
              </a:rPr>
              <a:t>25</a:t>
            </a:r>
            <a:r>
              <a:rPr sz="1725" baseline="28985" dirty="0">
                <a:latin typeface="Calibri"/>
                <a:cs typeface="Calibri"/>
              </a:rPr>
              <a:t>th</a:t>
            </a:r>
            <a:r>
              <a:rPr sz="1800" dirty="0">
                <a:latin typeface="Calibri"/>
                <a:cs typeface="Calibri"/>
              </a:rPr>
              <a:t>,</a:t>
            </a:r>
            <a:r>
              <a:rPr sz="1800" spc="-20" dirty="0">
                <a:latin typeface="Calibri"/>
                <a:cs typeface="Calibri"/>
              </a:rPr>
              <a:t> 2025</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Ad</a:t>
            </a:r>
            <a:r>
              <a:rPr spc="-40" dirty="0"/>
              <a:t> </a:t>
            </a:r>
            <a:r>
              <a:rPr dirty="0"/>
              <a:t>Hoc</a:t>
            </a:r>
            <a:r>
              <a:rPr spc="-25" dirty="0"/>
              <a:t> </a:t>
            </a:r>
            <a:r>
              <a:rPr spc="-10" dirty="0"/>
              <a:t>Reports</a:t>
            </a:r>
          </a:p>
          <a:p>
            <a:pPr marL="12700">
              <a:lnSpc>
                <a:spcPct val="100000"/>
              </a:lnSpc>
              <a:spcBef>
                <a:spcPts val="25"/>
              </a:spcBef>
            </a:pPr>
            <a:r>
              <a:rPr b="0" i="1" dirty="0">
                <a:latin typeface="Calibri"/>
                <a:cs typeface="Calibri"/>
              </a:rPr>
              <a:t>2</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5</a:t>
            </a:r>
          </a:p>
        </p:txBody>
      </p:sp>
      <p:sp>
        <p:nvSpPr>
          <p:cNvPr id="3" name="object 3"/>
          <p:cNvSpPr txBox="1"/>
          <p:nvPr/>
        </p:nvSpPr>
        <p:spPr>
          <a:xfrm>
            <a:off x="764540" y="1392681"/>
            <a:ext cx="7688580" cy="753745"/>
          </a:xfrm>
          <a:prstGeom prst="rect">
            <a:avLst/>
          </a:prstGeom>
        </p:spPr>
        <p:txBody>
          <a:bodyPr vert="horz" wrap="square" lIns="0" tIns="13335" rIns="0" bIns="0" rtlCol="0">
            <a:spAutoFit/>
          </a:bodyPr>
          <a:lstStyle/>
          <a:p>
            <a:pPr marL="12700" marR="5080">
              <a:lnSpc>
                <a:spcPct val="99500"/>
              </a:lnSpc>
              <a:spcBef>
                <a:spcPts val="105"/>
              </a:spcBef>
            </a:pPr>
            <a:r>
              <a:rPr sz="1600" dirty="0">
                <a:latin typeface="Calibri"/>
                <a:cs typeface="Calibri"/>
              </a:rPr>
              <a:t>You</a:t>
            </a:r>
            <a:r>
              <a:rPr sz="1600" spc="-30" dirty="0">
                <a:latin typeface="Calibri"/>
                <a:cs typeface="Calibri"/>
              </a:rPr>
              <a:t> </a:t>
            </a:r>
            <a:r>
              <a:rPr sz="1600" dirty="0">
                <a:latin typeface="Calibri"/>
                <a:cs typeface="Calibri"/>
              </a:rPr>
              <a:t>can</a:t>
            </a:r>
            <a:r>
              <a:rPr sz="1600" spc="-25" dirty="0">
                <a:latin typeface="Calibri"/>
                <a:cs typeface="Calibri"/>
              </a:rPr>
              <a:t> </a:t>
            </a:r>
            <a:r>
              <a:rPr sz="1600" dirty="0">
                <a:latin typeface="Calibri"/>
                <a:cs typeface="Calibri"/>
              </a:rPr>
              <a:t>create</a:t>
            </a:r>
            <a:r>
              <a:rPr sz="1600" spc="-30" dirty="0">
                <a:latin typeface="Calibri"/>
                <a:cs typeface="Calibri"/>
              </a:rPr>
              <a:t> </a:t>
            </a:r>
            <a:r>
              <a:rPr sz="1600" dirty="0">
                <a:latin typeface="Calibri"/>
                <a:cs typeface="Calibri"/>
              </a:rPr>
              <a:t>an</a:t>
            </a:r>
            <a:r>
              <a:rPr sz="1600" spc="-5" dirty="0">
                <a:latin typeface="Calibri"/>
                <a:cs typeface="Calibri"/>
              </a:rPr>
              <a:t> </a:t>
            </a:r>
            <a:r>
              <a:rPr sz="1600" dirty="0">
                <a:latin typeface="Calibri"/>
                <a:cs typeface="Calibri"/>
              </a:rPr>
              <a:t>ad</a:t>
            </a:r>
            <a:r>
              <a:rPr sz="1600" spc="-25" dirty="0">
                <a:latin typeface="Calibri"/>
                <a:cs typeface="Calibri"/>
              </a:rPr>
              <a:t> </a:t>
            </a:r>
            <a:r>
              <a:rPr sz="1600" dirty="0">
                <a:latin typeface="Calibri"/>
                <a:cs typeface="Calibri"/>
              </a:rPr>
              <a:t>hoc</a:t>
            </a:r>
            <a:r>
              <a:rPr sz="1600" spc="-25" dirty="0">
                <a:latin typeface="Calibri"/>
                <a:cs typeface="Calibri"/>
              </a:rPr>
              <a:t> </a:t>
            </a:r>
            <a:r>
              <a:rPr sz="1600" dirty="0">
                <a:latin typeface="Calibri"/>
                <a:cs typeface="Calibri"/>
              </a:rPr>
              <a:t>report</a:t>
            </a:r>
            <a:r>
              <a:rPr sz="1600" spc="-25" dirty="0">
                <a:latin typeface="Calibri"/>
                <a:cs typeface="Calibri"/>
              </a:rPr>
              <a:t> </a:t>
            </a:r>
            <a:r>
              <a:rPr sz="1600" dirty="0">
                <a:latin typeface="Calibri"/>
                <a:cs typeface="Calibri"/>
              </a:rPr>
              <a:t>with</a:t>
            </a:r>
            <a:r>
              <a:rPr sz="1600" spc="-30"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data</a:t>
            </a:r>
            <a:r>
              <a:rPr sz="1600" spc="-10" dirty="0">
                <a:latin typeface="Calibri"/>
                <a:cs typeface="Calibri"/>
              </a:rPr>
              <a:t> </a:t>
            </a:r>
            <a:r>
              <a:rPr sz="1600" dirty="0">
                <a:latin typeface="Calibri"/>
                <a:cs typeface="Calibri"/>
              </a:rPr>
              <a:t>elements</a:t>
            </a:r>
            <a:r>
              <a:rPr sz="1600" spc="-20" dirty="0">
                <a:latin typeface="Calibri"/>
                <a:cs typeface="Calibri"/>
              </a:rPr>
              <a:t> </a:t>
            </a:r>
            <a:r>
              <a:rPr sz="1600" dirty="0">
                <a:latin typeface="Calibri"/>
                <a:cs typeface="Calibri"/>
              </a:rPr>
              <a:t>available</a:t>
            </a:r>
            <a:r>
              <a:rPr sz="1600" spc="-4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you</a:t>
            </a:r>
            <a:r>
              <a:rPr sz="1600" spc="-30" dirty="0">
                <a:latin typeface="Calibri"/>
                <a:cs typeface="Calibri"/>
              </a:rPr>
              <a:t> </a:t>
            </a:r>
            <a:r>
              <a:rPr sz="1600" dirty="0">
                <a:latin typeface="Calibri"/>
                <a:cs typeface="Calibri"/>
              </a:rPr>
              <a:t>based</a:t>
            </a:r>
            <a:r>
              <a:rPr sz="1600" spc="-25" dirty="0">
                <a:latin typeface="Calibri"/>
                <a:cs typeface="Calibri"/>
              </a:rPr>
              <a:t> </a:t>
            </a:r>
            <a:r>
              <a:rPr sz="1600" dirty="0">
                <a:latin typeface="Calibri"/>
                <a:cs typeface="Calibri"/>
              </a:rPr>
              <a:t>on</a:t>
            </a:r>
            <a:r>
              <a:rPr sz="1600" spc="-15" dirty="0">
                <a:latin typeface="Calibri"/>
                <a:cs typeface="Calibri"/>
              </a:rPr>
              <a:t> </a:t>
            </a:r>
            <a:r>
              <a:rPr sz="1600" dirty="0">
                <a:latin typeface="Calibri"/>
                <a:cs typeface="Calibri"/>
              </a:rPr>
              <a:t>your</a:t>
            </a:r>
            <a:r>
              <a:rPr sz="1600" spc="-20" dirty="0">
                <a:latin typeface="Calibri"/>
                <a:cs typeface="Calibri"/>
              </a:rPr>
              <a:t> user </a:t>
            </a:r>
            <a:r>
              <a:rPr sz="1600" dirty="0">
                <a:latin typeface="Calibri"/>
                <a:cs typeface="Calibri"/>
              </a:rPr>
              <a:t>role</a:t>
            </a:r>
            <a:r>
              <a:rPr sz="1600" spc="-20" dirty="0">
                <a:latin typeface="Calibri"/>
                <a:cs typeface="Calibri"/>
              </a:rPr>
              <a:t> </a:t>
            </a:r>
            <a:r>
              <a:rPr sz="1600" dirty="0">
                <a:latin typeface="Calibri"/>
                <a:cs typeface="Calibri"/>
              </a:rPr>
              <a:t>in</a:t>
            </a:r>
            <a:r>
              <a:rPr sz="1600" spc="-60" dirty="0">
                <a:latin typeface="Calibri"/>
                <a:cs typeface="Calibri"/>
              </a:rPr>
              <a:t> </a:t>
            </a:r>
            <a:r>
              <a:rPr sz="1600" dirty="0">
                <a:latin typeface="Calibri"/>
                <a:cs typeface="Calibri"/>
              </a:rPr>
              <a:t>the</a:t>
            </a:r>
            <a:r>
              <a:rPr sz="1600" spc="-55" dirty="0">
                <a:latin typeface="Calibri"/>
                <a:cs typeface="Calibri"/>
              </a:rPr>
              <a:t> </a:t>
            </a:r>
            <a:r>
              <a:rPr sz="1600" spc="-10" dirty="0">
                <a:latin typeface="Calibri"/>
                <a:cs typeface="Calibri"/>
              </a:rPr>
              <a:t>solution.</a:t>
            </a:r>
            <a:r>
              <a:rPr sz="1600" spc="-45" dirty="0">
                <a:latin typeface="Calibri"/>
                <a:cs typeface="Calibri"/>
              </a:rPr>
              <a:t> </a:t>
            </a:r>
            <a:r>
              <a:rPr sz="1600" dirty="0">
                <a:latin typeface="Calibri"/>
                <a:cs typeface="Calibri"/>
              </a:rPr>
              <a:t>Creating</a:t>
            </a:r>
            <a:r>
              <a:rPr sz="1600" spc="-35" dirty="0">
                <a:latin typeface="Calibri"/>
                <a:cs typeface="Calibri"/>
              </a:rPr>
              <a:t> </a:t>
            </a:r>
            <a:r>
              <a:rPr sz="1600" dirty="0">
                <a:latin typeface="Calibri"/>
                <a:cs typeface="Calibri"/>
              </a:rPr>
              <a:t>a</a:t>
            </a:r>
            <a:r>
              <a:rPr sz="1600" spc="-45" dirty="0">
                <a:latin typeface="Calibri"/>
                <a:cs typeface="Calibri"/>
              </a:rPr>
              <a:t> </a:t>
            </a:r>
            <a:r>
              <a:rPr sz="1600" dirty="0">
                <a:latin typeface="Calibri"/>
                <a:cs typeface="Calibri"/>
              </a:rPr>
              <a:t>report</a:t>
            </a:r>
            <a:r>
              <a:rPr sz="1600" spc="-10" dirty="0">
                <a:latin typeface="Calibri"/>
                <a:cs typeface="Calibri"/>
              </a:rPr>
              <a:t> </a:t>
            </a:r>
            <a:r>
              <a:rPr sz="1600" dirty="0">
                <a:latin typeface="Calibri"/>
                <a:cs typeface="Calibri"/>
              </a:rPr>
              <a:t>is</a:t>
            </a:r>
            <a:r>
              <a:rPr sz="1600" spc="-55" dirty="0">
                <a:latin typeface="Calibri"/>
                <a:cs typeface="Calibri"/>
              </a:rPr>
              <a:t> </a:t>
            </a:r>
            <a:r>
              <a:rPr sz="1600" dirty="0">
                <a:latin typeface="Calibri"/>
                <a:cs typeface="Calibri"/>
              </a:rPr>
              <a:t>as</a:t>
            </a:r>
            <a:r>
              <a:rPr sz="1600" spc="-60" dirty="0">
                <a:latin typeface="Calibri"/>
                <a:cs typeface="Calibri"/>
              </a:rPr>
              <a:t> </a:t>
            </a:r>
            <a:r>
              <a:rPr sz="1600" dirty="0">
                <a:latin typeface="Calibri"/>
                <a:cs typeface="Calibri"/>
              </a:rPr>
              <a:t>simple</a:t>
            </a:r>
            <a:r>
              <a:rPr sz="1600" spc="-50" dirty="0">
                <a:latin typeface="Calibri"/>
                <a:cs typeface="Calibri"/>
              </a:rPr>
              <a:t> </a:t>
            </a:r>
            <a:r>
              <a:rPr sz="1600" dirty="0">
                <a:latin typeface="Calibri"/>
                <a:cs typeface="Calibri"/>
              </a:rPr>
              <a:t>as</a:t>
            </a:r>
            <a:r>
              <a:rPr sz="1600" spc="-60" dirty="0">
                <a:latin typeface="Calibri"/>
                <a:cs typeface="Calibri"/>
              </a:rPr>
              <a:t> </a:t>
            </a:r>
            <a:r>
              <a:rPr sz="1600" dirty="0">
                <a:latin typeface="Calibri"/>
                <a:cs typeface="Calibri"/>
              </a:rPr>
              <a:t>selecting</a:t>
            </a:r>
            <a:r>
              <a:rPr sz="1600" spc="-35" dirty="0">
                <a:latin typeface="Calibri"/>
                <a:cs typeface="Calibri"/>
              </a:rPr>
              <a:t> </a:t>
            </a:r>
            <a:r>
              <a:rPr sz="1600" dirty="0">
                <a:latin typeface="Calibri"/>
                <a:cs typeface="Calibri"/>
              </a:rPr>
              <a:t>the</a:t>
            </a:r>
            <a:r>
              <a:rPr sz="1600" spc="-60" dirty="0">
                <a:latin typeface="Calibri"/>
                <a:cs typeface="Calibri"/>
              </a:rPr>
              <a:t> </a:t>
            </a:r>
            <a:r>
              <a:rPr sz="1600" dirty="0">
                <a:latin typeface="Calibri"/>
                <a:cs typeface="Calibri"/>
              </a:rPr>
              <a:t>data</a:t>
            </a:r>
            <a:r>
              <a:rPr sz="1600" spc="-45" dirty="0">
                <a:latin typeface="Calibri"/>
                <a:cs typeface="Calibri"/>
              </a:rPr>
              <a:t> </a:t>
            </a:r>
            <a:r>
              <a:rPr sz="1600" dirty="0">
                <a:latin typeface="Calibri"/>
                <a:cs typeface="Calibri"/>
              </a:rPr>
              <a:t>elements</a:t>
            </a:r>
            <a:r>
              <a:rPr sz="1600" spc="-35" dirty="0">
                <a:latin typeface="Calibri"/>
                <a:cs typeface="Calibri"/>
              </a:rPr>
              <a:t> </a:t>
            </a:r>
            <a:r>
              <a:rPr sz="1600" dirty="0">
                <a:latin typeface="Calibri"/>
                <a:cs typeface="Calibri"/>
              </a:rPr>
              <a:t>and</a:t>
            </a:r>
            <a:r>
              <a:rPr sz="1600" spc="-50" dirty="0">
                <a:latin typeface="Calibri"/>
                <a:cs typeface="Calibri"/>
              </a:rPr>
              <a:t> </a:t>
            </a:r>
            <a:r>
              <a:rPr sz="1600" spc="-10" dirty="0">
                <a:latin typeface="Calibri"/>
                <a:cs typeface="Calibri"/>
              </a:rPr>
              <a:t>dragging </a:t>
            </a:r>
            <a:r>
              <a:rPr sz="1600" dirty="0">
                <a:latin typeface="Calibri"/>
                <a:cs typeface="Calibri"/>
              </a:rPr>
              <a:t>them</a:t>
            </a:r>
            <a:r>
              <a:rPr sz="1600" spc="-3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working</a:t>
            </a:r>
            <a:r>
              <a:rPr sz="1600" spc="-25" dirty="0">
                <a:latin typeface="Calibri"/>
                <a:cs typeface="Calibri"/>
              </a:rPr>
              <a:t> </a:t>
            </a:r>
            <a:r>
              <a:rPr sz="1600" dirty="0">
                <a:latin typeface="Calibri"/>
                <a:cs typeface="Calibri"/>
              </a:rPr>
              <a:t>area</a:t>
            </a:r>
            <a:r>
              <a:rPr sz="1600" spc="-30" dirty="0">
                <a:latin typeface="Calibri"/>
                <a:cs typeface="Calibri"/>
              </a:rPr>
              <a:t> </a:t>
            </a:r>
            <a:r>
              <a:rPr sz="1600" dirty="0">
                <a:latin typeface="Calibri"/>
                <a:cs typeface="Calibri"/>
              </a:rPr>
              <a:t>for</a:t>
            </a:r>
            <a:r>
              <a:rPr sz="1600" spc="-35" dirty="0">
                <a:latin typeface="Calibri"/>
                <a:cs typeface="Calibri"/>
              </a:rPr>
              <a:t> </a:t>
            </a:r>
            <a:r>
              <a:rPr sz="1600" dirty="0">
                <a:latin typeface="Calibri"/>
                <a:cs typeface="Calibri"/>
              </a:rPr>
              <a:t>additional</a:t>
            </a:r>
            <a:r>
              <a:rPr sz="1600" spc="-25" dirty="0">
                <a:latin typeface="Calibri"/>
                <a:cs typeface="Calibri"/>
              </a:rPr>
              <a:t> </a:t>
            </a:r>
            <a:r>
              <a:rPr sz="1600" spc="-10" dirty="0">
                <a:latin typeface="Calibri"/>
                <a:cs typeface="Calibri"/>
              </a:rPr>
              <a:t>editing.</a:t>
            </a:r>
            <a:endParaRPr sz="1600">
              <a:latin typeface="Calibri"/>
              <a:cs typeface="Calibri"/>
            </a:endParaRPr>
          </a:p>
        </p:txBody>
      </p:sp>
      <p:grpSp>
        <p:nvGrpSpPr>
          <p:cNvPr id="21" name="Group 20" descr="Screenshot of the Insight “Criteria” tab used for building ad hoc analyses. The Subject Areas panel on the left lists data fields such as Duty Station, Employee Name, and Grade Code. The central area shows selected columns for analysis, including Organization, Employee, Grade, and Pay Plan Code. A dropdown menu with options like Edit Formula, Column Properties, and Filter is open. Below the column section is a “Filters” area with placeholder text saying “Add Filters Here.”">
            <a:extLst>
              <a:ext uri="{FF2B5EF4-FFF2-40B4-BE49-F238E27FC236}">
                <a16:creationId xmlns:a16="http://schemas.microsoft.com/office/drawing/2014/main" id="{1E31D0A1-D103-ACA0-9B9C-88F8E67ADB9D}"/>
              </a:ext>
            </a:extLst>
          </p:cNvPr>
          <p:cNvGrpSpPr/>
          <p:nvPr/>
        </p:nvGrpSpPr>
        <p:grpSpPr>
          <a:xfrm>
            <a:off x="215900" y="2285364"/>
            <a:ext cx="8737600" cy="4191051"/>
            <a:chOff x="215900" y="2285364"/>
            <a:chExt cx="8737600" cy="4191051"/>
          </a:xfrm>
        </p:grpSpPr>
        <p:grpSp>
          <p:nvGrpSpPr>
            <p:cNvPr id="4" name="object 4"/>
            <p:cNvGrpSpPr/>
            <p:nvPr/>
          </p:nvGrpSpPr>
          <p:grpSpPr>
            <a:xfrm>
              <a:off x="215900" y="2880677"/>
              <a:ext cx="8737600" cy="3229610"/>
              <a:chOff x="215900" y="2880677"/>
              <a:chExt cx="8737600" cy="3229610"/>
            </a:xfrm>
          </p:grpSpPr>
          <p:pic>
            <p:nvPicPr>
              <p:cNvPr id="5" name="object 5" descr="Screenshot of the Insight “Criteria” tab interface used to configure custom reports. The Subject Areas pane on the left lists hierarchical data fields like Employee, Grade, and Organization. The center pane, titled “Selected Columns,” contains columns such as Department Code, Employee Name, Pay Plan Code, and Grade Code. A dropdown menu is expanded, showing options: Sort, Edit Formula, Column Properties, Filter, and Delete. Below, the Filters pane prompts users to “Add Filters Here.”"/>
              <p:cNvPicPr/>
              <p:nvPr/>
            </p:nvPicPr>
            <p:blipFill>
              <a:blip r:embed="rId2" cstate="print"/>
              <a:stretch>
                <a:fillRect/>
              </a:stretch>
            </p:blipFill>
            <p:spPr>
              <a:xfrm>
                <a:off x="243840" y="3099231"/>
                <a:ext cx="8709660" cy="2889504"/>
              </a:xfrm>
              <a:prstGeom prst="rect">
                <a:avLst/>
              </a:prstGeom>
            </p:spPr>
          </p:pic>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232079" y="3086277"/>
                <a:ext cx="8686800" cy="2867787"/>
              </a:xfrm>
              <a:prstGeom prst="rect">
                <a:avLst/>
              </a:prstGeom>
            </p:spPr>
          </p:pic>
          <p:sp>
            <p:nvSpPr>
              <p:cNvPr id="7" name="object 7"/>
              <p:cNvSpPr/>
              <p:nvPr/>
            </p:nvSpPr>
            <p:spPr>
              <a:xfrm>
                <a:off x="223837" y="3078035"/>
                <a:ext cx="8696325" cy="2877820"/>
              </a:xfrm>
              <a:custGeom>
                <a:avLst/>
                <a:gdLst/>
                <a:ahLst/>
                <a:cxnLst/>
                <a:rect l="l" t="t" r="r" b="b"/>
                <a:pathLst>
                  <a:path w="8696325" h="2877820">
                    <a:moveTo>
                      <a:pt x="0" y="2877312"/>
                    </a:moveTo>
                    <a:lnTo>
                      <a:pt x="8696325" y="2877312"/>
                    </a:lnTo>
                    <a:lnTo>
                      <a:pt x="8696325" y="0"/>
                    </a:lnTo>
                    <a:lnTo>
                      <a:pt x="0" y="0"/>
                    </a:lnTo>
                    <a:lnTo>
                      <a:pt x="0" y="2877312"/>
                    </a:lnTo>
                    <a:close/>
                  </a:path>
                </a:pathLst>
              </a:custGeom>
              <a:ln w="9525">
                <a:solidFill>
                  <a:srgbClr val="000000"/>
                </a:solidFill>
              </a:ln>
            </p:spPr>
            <p:txBody>
              <a:bodyPr wrap="square" lIns="0" tIns="0" rIns="0" bIns="0" rtlCol="0"/>
              <a:lstStyle/>
              <a:p>
                <a:endParaRPr/>
              </a:p>
            </p:txBody>
          </p:sp>
          <p:sp>
            <p:nvSpPr>
              <p:cNvPr id="8" name="object 8"/>
              <p:cNvSpPr/>
              <p:nvPr/>
            </p:nvSpPr>
            <p:spPr>
              <a:xfrm>
                <a:off x="958761" y="2971164"/>
                <a:ext cx="222885" cy="432434"/>
              </a:xfrm>
              <a:custGeom>
                <a:avLst/>
                <a:gdLst/>
                <a:ahLst/>
                <a:cxnLst/>
                <a:rect l="l" t="t" r="r" b="b"/>
                <a:pathLst>
                  <a:path w="222884" h="432435">
                    <a:moveTo>
                      <a:pt x="222338" y="0"/>
                    </a:moveTo>
                    <a:lnTo>
                      <a:pt x="6388" y="431926"/>
                    </a:lnTo>
                  </a:path>
                  <a:path w="222884" h="432435">
                    <a:moveTo>
                      <a:pt x="0" y="332867"/>
                    </a:moveTo>
                    <a:lnTo>
                      <a:pt x="6388" y="431926"/>
                    </a:lnTo>
                    <a:lnTo>
                      <a:pt x="89458" y="377571"/>
                    </a:lnTo>
                  </a:path>
                </a:pathLst>
              </a:custGeom>
              <a:ln w="28575">
                <a:solidFill>
                  <a:srgbClr val="DDAD21"/>
                </a:solidFill>
              </a:ln>
            </p:spPr>
            <p:txBody>
              <a:bodyPr wrap="square" lIns="0" tIns="0" rIns="0" bIns="0" rtlCol="0"/>
              <a:lstStyle/>
              <a:p>
                <a:endParaRPr/>
              </a:p>
            </p:txBody>
          </p:sp>
          <p:sp>
            <p:nvSpPr>
              <p:cNvPr id="9" name="object 9"/>
              <p:cNvSpPr/>
              <p:nvPr/>
            </p:nvSpPr>
            <p:spPr>
              <a:xfrm>
                <a:off x="228600" y="3428364"/>
                <a:ext cx="1447800" cy="1676400"/>
              </a:xfrm>
              <a:custGeom>
                <a:avLst/>
                <a:gdLst/>
                <a:ahLst/>
                <a:cxnLst/>
                <a:rect l="l" t="t" r="r" b="b"/>
                <a:pathLst>
                  <a:path w="1447800" h="1676400">
                    <a:moveTo>
                      <a:pt x="0" y="1676400"/>
                    </a:moveTo>
                    <a:lnTo>
                      <a:pt x="1447800" y="1676400"/>
                    </a:lnTo>
                    <a:lnTo>
                      <a:pt x="1447800" y="0"/>
                    </a:lnTo>
                    <a:lnTo>
                      <a:pt x="0" y="0"/>
                    </a:lnTo>
                    <a:lnTo>
                      <a:pt x="0" y="1676400"/>
                    </a:lnTo>
                    <a:close/>
                  </a:path>
                </a:pathLst>
              </a:custGeom>
              <a:ln w="25400">
                <a:solidFill>
                  <a:srgbClr val="DDAD21"/>
                </a:solidFill>
              </a:ln>
            </p:spPr>
            <p:txBody>
              <a:bodyPr wrap="square" lIns="0" tIns="0" rIns="0" bIns="0" rtlCol="0"/>
              <a:lstStyle/>
              <a:p>
                <a:endParaRPr/>
              </a:p>
            </p:txBody>
          </p:sp>
          <p:sp>
            <p:nvSpPr>
              <p:cNvPr id="10" name="object 10"/>
              <p:cNvSpPr/>
              <p:nvPr/>
            </p:nvSpPr>
            <p:spPr>
              <a:xfrm>
                <a:off x="2230882" y="2971164"/>
                <a:ext cx="1083945" cy="972185"/>
              </a:xfrm>
              <a:custGeom>
                <a:avLst/>
                <a:gdLst/>
                <a:ahLst/>
                <a:cxnLst/>
                <a:rect l="l" t="t" r="r" b="b"/>
                <a:pathLst>
                  <a:path w="1083945" h="972185">
                    <a:moveTo>
                      <a:pt x="1083818" y="0"/>
                    </a:moveTo>
                    <a:lnTo>
                      <a:pt x="0" y="971804"/>
                    </a:lnTo>
                  </a:path>
                  <a:path w="1083945" h="972185">
                    <a:moveTo>
                      <a:pt x="30480" y="877316"/>
                    </a:moveTo>
                    <a:lnTo>
                      <a:pt x="0" y="971804"/>
                    </a:lnTo>
                    <a:lnTo>
                      <a:pt x="97155" y="951738"/>
                    </a:lnTo>
                  </a:path>
                </a:pathLst>
              </a:custGeom>
              <a:ln w="28575">
                <a:solidFill>
                  <a:srgbClr val="DDAD21"/>
                </a:solidFill>
              </a:ln>
            </p:spPr>
            <p:txBody>
              <a:bodyPr wrap="square" lIns="0" tIns="0" rIns="0" bIns="0" rtlCol="0"/>
              <a:lstStyle/>
              <a:p>
                <a:endParaRPr/>
              </a:p>
            </p:txBody>
          </p:sp>
          <p:sp>
            <p:nvSpPr>
              <p:cNvPr id="11" name="object 11"/>
              <p:cNvSpPr/>
              <p:nvPr/>
            </p:nvSpPr>
            <p:spPr>
              <a:xfrm>
                <a:off x="1752600" y="3961764"/>
                <a:ext cx="914400" cy="381000"/>
              </a:xfrm>
              <a:custGeom>
                <a:avLst/>
                <a:gdLst/>
                <a:ahLst/>
                <a:cxnLst/>
                <a:rect l="l" t="t" r="r" b="b"/>
                <a:pathLst>
                  <a:path w="914400" h="381000">
                    <a:moveTo>
                      <a:pt x="0" y="381000"/>
                    </a:moveTo>
                    <a:lnTo>
                      <a:pt x="914400" y="381000"/>
                    </a:lnTo>
                    <a:lnTo>
                      <a:pt x="914400" y="0"/>
                    </a:lnTo>
                    <a:lnTo>
                      <a:pt x="0" y="0"/>
                    </a:lnTo>
                    <a:lnTo>
                      <a:pt x="0" y="381000"/>
                    </a:lnTo>
                    <a:close/>
                  </a:path>
                </a:pathLst>
              </a:custGeom>
              <a:ln w="25400">
                <a:solidFill>
                  <a:srgbClr val="DDAD21"/>
                </a:solidFill>
              </a:ln>
            </p:spPr>
            <p:txBody>
              <a:bodyPr wrap="square" lIns="0" tIns="0" rIns="0" bIns="0" rtlCol="0"/>
              <a:lstStyle/>
              <a:p>
                <a:endParaRPr/>
              </a:p>
            </p:txBody>
          </p:sp>
          <p:sp>
            <p:nvSpPr>
              <p:cNvPr id="12" name="object 12"/>
              <p:cNvSpPr/>
              <p:nvPr/>
            </p:nvSpPr>
            <p:spPr>
              <a:xfrm>
                <a:off x="5105400" y="2894964"/>
                <a:ext cx="2019300" cy="3201035"/>
              </a:xfrm>
              <a:custGeom>
                <a:avLst/>
                <a:gdLst/>
                <a:ahLst/>
                <a:cxnLst/>
                <a:rect l="l" t="t" r="r" b="b"/>
                <a:pathLst>
                  <a:path w="2019300" h="3201035">
                    <a:moveTo>
                      <a:pt x="0" y="3200450"/>
                    </a:moveTo>
                    <a:lnTo>
                      <a:pt x="294259" y="2464689"/>
                    </a:lnTo>
                  </a:path>
                  <a:path w="2019300" h="3201035">
                    <a:moveTo>
                      <a:pt x="308863" y="2562860"/>
                    </a:moveTo>
                    <a:lnTo>
                      <a:pt x="294259" y="2464689"/>
                    </a:lnTo>
                    <a:lnTo>
                      <a:pt x="216026" y="2525776"/>
                    </a:lnTo>
                  </a:path>
                  <a:path w="2019300" h="3201035">
                    <a:moveTo>
                      <a:pt x="2019300" y="0"/>
                    </a:moveTo>
                    <a:lnTo>
                      <a:pt x="1782191" y="1294892"/>
                    </a:lnTo>
                  </a:path>
                  <a:path w="2019300" h="3201035">
                    <a:moveTo>
                      <a:pt x="1748408" y="1201547"/>
                    </a:moveTo>
                    <a:lnTo>
                      <a:pt x="1782191" y="1294892"/>
                    </a:lnTo>
                    <a:lnTo>
                      <a:pt x="1846706" y="1219581"/>
                    </a:lnTo>
                  </a:path>
                </a:pathLst>
              </a:custGeom>
              <a:ln w="28575">
                <a:solidFill>
                  <a:srgbClr val="DDAD21"/>
                </a:solidFill>
              </a:ln>
            </p:spPr>
            <p:txBody>
              <a:bodyPr wrap="square" lIns="0" tIns="0" rIns="0" bIns="0" rtlCol="0"/>
              <a:lstStyle/>
              <a:p>
                <a:endParaRPr/>
              </a:p>
            </p:txBody>
          </p:sp>
          <p:sp>
            <p:nvSpPr>
              <p:cNvPr id="13" name="object 13"/>
              <p:cNvSpPr/>
              <p:nvPr/>
            </p:nvSpPr>
            <p:spPr>
              <a:xfrm>
                <a:off x="4876800" y="4217669"/>
                <a:ext cx="2501265" cy="1115695"/>
              </a:xfrm>
              <a:custGeom>
                <a:avLst/>
                <a:gdLst/>
                <a:ahLst/>
                <a:cxnLst/>
                <a:rect l="l" t="t" r="r" b="b"/>
                <a:pathLst>
                  <a:path w="2501265" h="1115695">
                    <a:moveTo>
                      <a:pt x="1510284" y="761999"/>
                    </a:moveTo>
                    <a:lnTo>
                      <a:pt x="2500884" y="761999"/>
                    </a:lnTo>
                    <a:lnTo>
                      <a:pt x="2500884" y="0"/>
                    </a:lnTo>
                    <a:lnTo>
                      <a:pt x="1510284" y="0"/>
                    </a:lnTo>
                    <a:lnTo>
                      <a:pt x="1510284" y="761999"/>
                    </a:lnTo>
                    <a:close/>
                  </a:path>
                  <a:path w="2501265" h="1115695">
                    <a:moveTo>
                      <a:pt x="0" y="1115694"/>
                    </a:moveTo>
                    <a:lnTo>
                      <a:pt x="1066800" y="1115694"/>
                    </a:lnTo>
                    <a:lnTo>
                      <a:pt x="1066800" y="810894"/>
                    </a:lnTo>
                    <a:lnTo>
                      <a:pt x="0" y="810894"/>
                    </a:lnTo>
                    <a:lnTo>
                      <a:pt x="0" y="1115694"/>
                    </a:lnTo>
                    <a:close/>
                  </a:path>
                </a:pathLst>
              </a:custGeom>
              <a:ln w="25400">
                <a:solidFill>
                  <a:srgbClr val="DDAD21"/>
                </a:solidFill>
              </a:ln>
            </p:spPr>
            <p:txBody>
              <a:bodyPr wrap="square" lIns="0" tIns="0" rIns="0" bIns="0" rtlCol="0"/>
              <a:lstStyle/>
              <a:p>
                <a:endParaRPr/>
              </a:p>
            </p:txBody>
          </p:sp>
        </p:grpSp>
        <p:sp>
          <p:nvSpPr>
            <p:cNvPr id="16" name="object 16"/>
            <p:cNvSpPr txBox="1"/>
            <p:nvPr/>
          </p:nvSpPr>
          <p:spPr>
            <a:xfrm>
              <a:off x="304800" y="2361564"/>
              <a:ext cx="1752600" cy="609600"/>
            </a:xfrm>
            <a:prstGeom prst="rect">
              <a:avLst/>
            </a:prstGeom>
            <a:ln w="25400">
              <a:solidFill>
                <a:srgbClr val="DDAD21"/>
              </a:solidFill>
            </a:ln>
          </p:spPr>
          <p:txBody>
            <a:bodyPr vert="horz" wrap="square" lIns="0" tIns="52704" rIns="0" bIns="0" rtlCol="0">
              <a:spAutoFit/>
            </a:bodyPr>
            <a:lstStyle/>
            <a:p>
              <a:pPr marL="89535" marR="123825">
                <a:lnSpc>
                  <a:spcPts val="1310"/>
                </a:lnSpc>
                <a:spcBef>
                  <a:spcPts val="414"/>
                </a:spcBef>
              </a:pPr>
              <a:r>
                <a:rPr sz="1100" dirty="0">
                  <a:latin typeface="Calibri"/>
                  <a:cs typeface="Calibri"/>
                </a:rPr>
                <a:t>Select</a:t>
              </a:r>
              <a:r>
                <a:rPr sz="1100" spc="-45" dirty="0">
                  <a:latin typeface="Calibri"/>
                  <a:cs typeface="Calibri"/>
                </a:rPr>
                <a:t> </a:t>
              </a:r>
              <a:r>
                <a:rPr sz="1100" dirty="0">
                  <a:latin typeface="Calibri"/>
                  <a:cs typeface="Calibri"/>
                </a:rPr>
                <a:t>the</a:t>
              </a:r>
              <a:r>
                <a:rPr sz="1100" spc="-30" dirty="0">
                  <a:latin typeface="Calibri"/>
                  <a:cs typeface="Calibri"/>
                </a:rPr>
                <a:t> </a:t>
              </a:r>
              <a:r>
                <a:rPr sz="1100" dirty="0">
                  <a:latin typeface="Calibri"/>
                  <a:cs typeface="Calibri"/>
                </a:rPr>
                <a:t>data</a:t>
              </a:r>
              <a:r>
                <a:rPr sz="1100" spc="-60" dirty="0">
                  <a:latin typeface="Calibri"/>
                  <a:cs typeface="Calibri"/>
                </a:rPr>
                <a:t> </a:t>
              </a:r>
              <a:r>
                <a:rPr sz="1100" spc="-10" dirty="0">
                  <a:latin typeface="Calibri"/>
                  <a:cs typeface="Calibri"/>
                </a:rPr>
                <a:t>elements</a:t>
              </a:r>
              <a:r>
                <a:rPr sz="1100" spc="-60" dirty="0">
                  <a:latin typeface="Calibri"/>
                  <a:cs typeface="Calibri"/>
                </a:rPr>
                <a:t> </a:t>
              </a:r>
              <a:r>
                <a:rPr sz="1100" spc="-25" dirty="0">
                  <a:latin typeface="Calibri"/>
                  <a:cs typeface="Calibri"/>
                </a:rPr>
                <a:t>to </a:t>
              </a:r>
              <a:r>
                <a:rPr sz="1100" dirty="0">
                  <a:latin typeface="Calibri"/>
                  <a:cs typeface="Calibri"/>
                </a:rPr>
                <a:t>include</a:t>
              </a:r>
              <a:r>
                <a:rPr sz="1100" spc="-20" dirty="0">
                  <a:latin typeface="Calibri"/>
                  <a:cs typeface="Calibri"/>
                </a:rPr>
                <a:t> </a:t>
              </a:r>
              <a:r>
                <a:rPr sz="1100" dirty="0">
                  <a:latin typeface="Calibri"/>
                  <a:cs typeface="Calibri"/>
                </a:rPr>
                <a:t>in</a:t>
              </a:r>
              <a:r>
                <a:rPr sz="1100" spc="-25" dirty="0">
                  <a:latin typeface="Calibri"/>
                  <a:cs typeface="Calibri"/>
                </a:rPr>
                <a:t> </a:t>
              </a:r>
              <a:r>
                <a:rPr sz="1100" dirty="0">
                  <a:latin typeface="Calibri"/>
                  <a:cs typeface="Calibri"/>
                </a:rPr>
                <a:t>the</a:t>
              </a:r>
              <a:r>
                <a:rPr sz="1100" spc="-15" dirty="0">
                  <a:latin typeface="Calibri"/>
                  <a:cs typeface="Calibri"/>
                </a:rPr>
                <a:t> </a:t>
              </a:r>
              <a:r>
                <a:rPr sz="1100" dirty="0">
                  <a:latin typeface="Calibri"/>
                  <a:cs typeface="Calibri"/>
                </a:rPr>
                <a:t>report</a:t>
              </a:r>
              <a:r>
                <a:rPr sz="1100" spc="-30" dirty="0">
                  <a:latin typeface="Calibri"/>
                  <a:cs typeface="Calibri"/>
                </a:rPr>
                <a:t> </a:t>
              </a:r>
              <a:r>
                <a:rPr sz="1100" spc="-20" dirty="0">
                  <a:latin typeface="Calibri"/>
                  <a:cs typeface="Calibri"/>
                </a:rPr>
                <a:t>from </a:t>
              </a:r>
              <a:r>
                <a:rPr sz="1100" dirty="0">
                  <a:latin typeface="Calibri"/>
                  <a:cs typeface="Calibri"/>
                </a:rPr>
                <a:t>the</a:t>
              </a:r>
              <a:r>
                <a:rPr sz="1100" spc="-10" dirty="0">
                  <a:latin typeface="Calibri"/>
                  <a:cs typeface="Calibri"/>
                </a:rPr>
                <a:t> </a:t>
              </a:r>
              <a:r>
                <a:rPr sz="1100" dirty="0">
                  <a:latin typeface="Calibri"/>
                  <a:cs typeface="Calibri"/>
                </a:rPr>
                <a:t>“Subject </a:t>
              </a:r>
              <a:r>
                <a:rPr sz="1100" spc="-10" dirty="0">
                  <a:latin typeface="Calibri"/>
                  <a:cs typeface="Calibri"/>
                </a:rPr>
                <a:t>Area”.</a:t>
              </a:r>
              <a:endParaRPr sz="1100">
                <a:latin typeface="Calibri"/>
                <a:cs typeface="Calibri"/>
              </a:endParaRPr>
            </a:p>
          </p:txBody>
        </p:sp>
        <p:sp>
          <p:nvSpPr>
            <p:cNvPr id="15" name="object 15"/>
            <p:cNvSpPr txBox="1"/>
            <p:nvPr/>
          </p:nvSpPr>
          <p:spPr>
            <a:xfrm>
              <a:off x="2514600" y="2361564"/>
              <a:ext cx="1600200" cy="609600"/>
            </a:xfrm>
            <a:prstGeom prst="rect">
              <a:avLst/>
            </a:prstGeom>
            <a:ln w="25400">
              <a:solidFill>
                <a:srgbClr val="DDAD21"/>
              </a:solidFill>
            </a:ln>
          </p:spPr>
          <p:txBody>
            <a:bodyPr vert="horz" wrap="square" lIns="0" tIns="129539" rIns="0" bIns="0" rtlCol="0">
              <a:spAutoFit/>
            </a:bodyPr>
            <a:lstStyle/>
            <a:p>
              <a:pPr marL="89535" marR="186690">
                <a:lnSpc>
                  <a:spcPct val="100000"/>
                </a:lnSpc>
                <a:spcBef>
                  <a:spcPts val="1019"/>
                </a:spcBef>
              </a:pPr>
              <a:r>
                <a:rPr sz="1100" dirty="0">
                  <a:latin typeface="Calibri"/>
                  <a:cs typeface="Calibri"/>
                </a:rPr>
                <a:t>Drag</a:t>
              </a:r>
              <a:r>
                <a:rPr sz="1100" spc="-15" dirty="0">
                  <a:latin typeface="Calibri"/>
                  <a:cs typeface="Calibri"/>
                </a:rPr>
                <a:t> </a:t>
              </a:r>
              <a:r>
                <a:rPr sz="1100" dirty="0">
                  <a:latin typeface="Calibri"/>
                  <a:cs typeface="Calibri"/>
                </a:rPr>
                <a:t>and</a:t>
              </a:r>
              <a:r>
                <a:rPr sz="1100" spc="-5" dirty="0">
                  <a:latin typeface="Calibri"/>
                  <a:cs typeface="Calibri"/>
                </a:rPr>
                <a:t> </a:t>
              </a:r>
              <a:r>
                <a:rPr sz="1100" dirty="0">
                  <a:latin typeface="Calibri"/>
                  <a:cs typeface="Calibri"/>
                </a:rPr>
                <a:t>drop</a:t>
              </a:r>
              <a:r>
                <a:rPr sz="1100" spc="-15" dirty="0">
                  <a:latin typeface="Calibri"/>
                  <a:cs typeface="Calibri"/>
                </a:rPr>
                <a:t> </a:t>
              </a:r>
              <a:r>
                <a:rPr sz="1100" spc="-20" dirty="0">
                  <a:latin typeface="Calibri"/>
                  <a:cs typeface="Calibri"/>
                </a:rPr>
                <a:t>data </a:t>
              </a:r>
              <a:r>
                <a:rPr sz="1100" spc="-10" dirty="0">
                  <a:latin typeface="Calibri"/>
                  <a:cs typeface="Calibri"/>
                </a:rPr>
                <a:t>elements</a:t>
              </a:r>
              <a:r>
                <a:rPr sz="1100" spc="-50" dirty="0">
                  <a:latin typeface="Calibri"/>
                  <a:cs typeface="Calibri"/>
                </a:rPr>
                <a:t> </a:t>
              </a:r>
              <a:r>
                <a:rPr sz="1100" dirty="0">
                  <a:latin typeface="Calibri"/>
                  <a:cs typeface="Calibri"/>
                </a:rPr>
                <a:t>into</a:t>
              </a:r>
              <a:r>
                <a:rPr sz="1100" spc="-15" dirty="0">
                  <a:latin typeface="Calibri"/>
                  <a:cs typeface="Calibri"/>
                </a:rPr>
                <a:t> </a:t>
              </a:r>
              <a:r>
                <a:rPr sz="1100" spc="-10" dirty="0">
                  <a:latin typeface="Calibri"/>
                  <a:cs typeface="Calibri"/>
                </a:rPr>
                <a:t>columns.</a:t>
              </a:r>
              <a:endParaRPr sz="1100">
                <a:latin typeface="Calibri"/>
                <a:cs typeface="Calibri"/>
              </a:endParaRPr>
            </a:p>
          </p:txBody>
        </p:sp>
        <p:sp>
          <p:nvSpPr>
            <p:cNvPr id="17" name="object 17"/>
            <p:cNvSpPr txBox="1"/>
            <p:nvPr/>
          </p:nvSpPr>
          <p:spPr>
            <a:xfrm>
              <a:off x="5943600" y="2285364"/>
              <a:ext cx="2362200" cy="609600"/>
            </a:xfrm>
            <a:prstGeom prst="rect">
              <a:avLst/>
            </a:prstGeom>
            <a:ln w="25400">
              <a:solidFill>
                <a:srgbClr val="DDAD21"/>
              </a:solidFill>
            </a:ln>
          </p:spPr>
          <p:txBody>
            <a:bodyPr vert="horz" wrap="square" lIns="0" tIns="129539" rIns="0" bIns="0" rtlCol="0">
              <a:spAutoFit/>
            </a:bodyPr>
            <a:lstStyle/>
            <a:p>
              <a:pPr marL="90170" marR="130810">
                <a:lnSpc>
                  <a:spcPct val="100000"/>
                </a:lnSpc>
                <a:spcBef>
                  <a:spcPts val="1019"/>
                </a:spcBef>
              </a:pPr>
              <a:r>
                <a:rPr sz="1100" dirty="0">
                  <a:latin typeface="Calibri"/>
                  <a:cs typeface="Calibri"/>
                </a:rPr>
                <a:t>Sort</a:t>
              </a:r>
              <a:r>
                <a:rPr sz="1100" spc="-40" dirty="0">
                  <a:latin typeface="Calibri"/>
                  <a:cs typeface="Calibri"/>
                </a:rPr>
                <a:t> </a:t>
              </a:r>
              <a:r>
                <a:rPr sz="1100" dirty="0">
                  <a:latin typeface="Calibri"/>
                  <a:cs typeface="Calibri"/>
                </a:rPr>
                <a:t>or</a:t>
              </a:r>
              <a:r>
                <a:rPr sz="1100" spc="-15" dirty="0">
                  <a:latin typeface="Calibri"/>
                  <a:cs typeface="Calibri"/>
                </a:rPr>
                <a:t> </a:t>
              </a:r>
              <a:r>
                <a:rPr sz="1100" dirty="0">
                  <a:latin typeface="Calibri"/>
                  <a:cs typeface="Calibri"/>
                </a:rPr>
                <a:t>edit</a:t>
              </a:r>
              <a:r>
                <a:rPr sz="1100" spc="-15" dirty="0">
                  <a:latin typeface="Calibri"/>
                  <a:cs typeface="Calibri"/>
                </a:rPr>
                <a:t> </a:t>
              </a:r>
              <a:r>
                <a:rPr sz="1100" spc="-10" dirty="0">
                  <a:latin typeface="Calibri"/>
                  <a:cs typeface="Calibri"/>
                </a:rPr>
                <a:t>column</a:t>
              </a:r>
              <a:r>
                <a:rPr sz="1100" spc="-50" dirty="0">
                  <a:latin typeface="Calibri"/>
                  <a:cs typeface="Calibri"/>
                </a:rPr>
                <a:t> </a:t>
              </a:r>
              <a:r>
                <a:rPr sz="1100" spc="-10" dirty="0">
                  <a:latin typeface="Calibri"/>
                  <a:cs typeface="Calibri"/>
                </a:rPr>
                <a:t>properties </a:t>
              </a:r>
              <a:r>
                <a:rPr sz="1100" dirty="0">
                  <a:latin typeface="Calibri"/>
                  <a:cs typeface="Calibri"/>
                </a:rPr>
                <a:t>such</a:t>
              </a:r>
              <a:r>
                <a:rPr sz="1100" spc="-35" dirty="0">
                  <a:latin typeface="Calibri"/>
                  <a:cs typeface="Calibri"/>
                </a:rPr>
                <a:t> </a:t>
              </a:r>
              <a:r>
                <a:rPr sz="1100" spc="-25" dirty="0">
                  <a:latin typeface="Calibri"/>
                  <a:cs typeface="Calibri"/>
                </a:rPr>
                <a:t>as </a:t>
              </a:r>
              <a:r>
                <a:rPr sz="1100" dirty="0">
                  <a:latin typeface="Calibri"/>
                  <a:cs typeface="Calibri"/>
                </a:rPr>
                <a:t>formatting</a:t>
              </a:r>
              <a:r>
                <a:rPr sz="1100" spc="-20" dirty="0">
                  <a:latin typeface="Calibri"/>
                  <a:cs typeface="Calibri"/>
                </a:rPr>
                <a:t> </a:t>
              </a:r>
              <a:r>
                <a:rPr sz="1100" dirty="0">
                  <a:latin typeface="Calibri"/>
                  <a:cs typeface="Calibri"/>
                </a:rPr>
                <a:t>and</a:t>
              </a:r>
              <a:r>
                <a:rPr sz="1100" spc="-20" dirty="0">
                  <a:latin typeface="Calibri"/>
                  <a:cs typeface="Calibri"/>
                </a:rPr>
                <a:t> </a:t>
              </a:r>
              <a:r>
                <a:rPr sz="1100" dirty="0">
                  <a:latin typeface="Calibri"/>
                  <a:cs typeface="Calibri"/>
                </a:rPr>
                <a:t>creating</a:t>
              </a:r>
              <a:r>
                <a:rPr sz="1100" spc="-15" dirty="0">
                  <a:latin typeface="Calibri"/>
                  <a:cs typeface="Calibri"/>
                </a:rPr>
                <a:t> </a:t>
              </a:r>
              <a:r>
                <a:rPr sz="1100" spc="-10" dirty="0">
                  <a:latin typeface="Calibri"/>
                  <a:cs typeface="Calibri"/>
                </a:rPr>
                <a:t>filters.</a:t>
              </a:r>
              <a:endParaRPr sz="1100">
                <a:latin typeface="Calibri"/>
                <a:cs typeface="Calibri"/>
              </a:endParaRPr>
            </a:p>
          </p:txBody>
        </p:sp>
        <p:sp>
          <p:nvSpPr>
            <p:cNvPr id="14" name="object 14"/>
            <p:cNvSpPr txBox="1"/>
            <p:nvPr/>
          </p:nvSpPr>
          <p:spPr>
            <a:xfrm>
              <a:off x="3657600" y="6095415"/>
              <a:ext cx="2895600" cy="381000"/>
            </a:xfrm>
            <a:prstGeom prst="rect">
              <a:avLst/>
            </a:prstGeom>
            <a:ln w="25400">
              <a:solidFill>
                <a:srgbClr val="DDAD21"/>
              </a:solidFill>
            </a:ln>
          </p:spPr>
          <p:txBody>
            <a:bodyPr vert="horz" wrap="square" lIns="0" tIns="15875" rIns="0" bIns="0" rtlCol="0">
              <a:spAutoFit/>
            </a:bodyPr>
            <a:lstStyle/>
            <a:p>
              <a:pPr marL="90170">
                <a:lnSpc>
                  <a:spcPct val="100000"/>
                </a:lnSpc>
                <a:spcBef>
                  <a:spcPts val="125"/>
                </a:spcBef>
              </a:pPr>
              <a:r>
                <a:rPr sz="1100" dirty="0">
                  <a:latin typeface="Calibri"/>
                  <a:cs typeface="Calibri"/>
                </a:rPr>
                <a:t>You</a:t>
              </a:r>
              <a:r>
                <a:rPr sz="1100" spc="-55" dirty="0">
                  <a:latin typeface="Calibri"/>
                  <a:cs typeface="Calibri"/>
                </a:rPr>
                <a:t> </a:t>
              </a:r>
              <a:r>
                <a:rPr sz="1100" dirty="0">
                  <a:latin typeface="Calibri"/>
                  <a:cs typeface="Calibri"/>
                </a:rPr>
                <a:t>can</a:t>
              </a:r>
              <a:r>
                <a:rPr sz="1100" spc="-40" dirty="0">
                  <a:latin typeface="Calibri"/>
                  <a:cs typeface="Calibri"/>
                </a:rPr>
                <a:t> </a:t>
              </a:r>
              <a:r>
                <a:rPr sz="1100" dirty="0">
                  <a:latin typeface="Calibri"/>
                  <a:cs typeface="Calibri"/>
                </a:rPr>
                <a:t>select</a:t>
              </a:r>
              <a:r>
                <a:rPr sz="1100" spc="-30" dirty="0">
                  <a:latin typeface="Calibri"/>
                  <a:cs typeface="Calibri"/>
                </a:rPr>
                <a:t> </a:t>
              </a:r>
              <a:r>
                <a:rPr sz="1100" dirty="0">
                  <a:latin typeface="Calibri"/>
                  <a:cs typeface="Calibri"/>
                </a:rPr>
                <a:t>the</a:t>
              </a:r>
              <a:r>
                <a:rPr sz="1100" spc="-35" dirty="0">
                  <a:latin typeface="Calibri"/>
                  <a:cs typeface="Calibri"/>
                </a:rPr>
                <a:t> </a:t>
              </a:r>
              <a:r>
                <a:rPr sz="1100" dirty="0">
                  <a:latin typeface="Calibri"/>
                  <a:cs typeface="Calibri"/>
                </a:rPr>
                <a:t>data</a:t>
              </a:r>
              <a:r>
                <a:rPr sz="1100" spc="-50" dirty="0">
                  <a:latin typeface="Calibri"/>
                  <a:cs typeface="Calibri"/>
                </a:rPr>
                <a:t> </a:t>
              </a:r>
              <a:r>
                <a:rPr sz="1100" dirty="0">
                  <a:latin typeface="Calibri"/>
                  <a:cs typeface="Calibri"/>
                </a:rPr>
                <a:t>that</a:t>
              </a:r>
              <a:r>
                <a:rPr sz="1100" spc="-35" dirty="0">
                  <a:latin typeface="Calibri"/>
                  <a:cs typeface="Calibri"/>
                </a:rPr>
                <a:t> </a:t>
              </a:r>
              <a:r>
                <a:rPr sz="1100" dirty="0">
                  <a:latin typeface="Calibri"/>
                  <a:cs typeface="Calibri"/>
                </a:rPr>
                <a:t>appears</a:t>
              </a:r>
              <a:r>
                <a:rPr sz="1100" spc="-25" dirty="0">
                  <a:latin typeface="Calibri"/>
                  <a:cs typeface="Calibri"/>
                </a:rPr>
                <a:t> </a:t>
              </a:r>
              <a:r>
                <a:rPr sz="1100" dirty="0">
                  <a:latin typeface="Calibri"/>
                  <a:cs typeface="Calibri"/>
                </a:rPr>
                <a:t>in</a:t>
              </a:r>
              <a:r>
                <a:rPr sz="1100" spc="-45" dirty="0">
                  <a:latin typeface="Calibri"/>
                  <a:cs typeface="Calibri"/>
                </a:rPr>
                <a:t> </a:t>
              </a:r>
              <a:r>
                <a:rPr sz="1100" spc="-20" dirty="0">
                  <a:latin typeface="Calibri"/>
                  <a:cs typeface="Calibri"/>
                </a:rPr>
                <a:t>your</a:t>
              </a:r>
              <a:endParaRPr sz="1100">
                <a:latin typeface="Calibri"/>
                <a:cs typeface="Calibri"/>
              </a:endParaRPr>
            </a:p>
            <a:p>
              <a:pPr marL="90170">
                <a:lnSpc>
                  <a:spcPct val="100000"/>
                </a:lnSpc>
              </a:pPr>
              <a:r>
                <a:rPr sz="1100" dirty="0">
                  <a:latin typeface="Calibri"/>
                  <a:cs typeface="Calibri"/>
                </a:rPr>
                <a:t>report</a:t>
              </a:r>
              <a:r>
                <a:rPr sz="1100" spc="-25" dirty="0">
                  <a:latin typeface="Calibri"/>
                  <a:cs typeface="Calibri"/>
                </a:rPr>
                <a:t> </a:t>
              </a:r>
              <a:r>
                <a:rPr sz="1100" dirty="0">
                  <a:latin typeface="Calibri"/>
                  <a:cs typeface="Calibri"/>
                </a:rPr>
                <a:t>by</a:t>
              </a:r>
              <a:r>
                <a:rPr sz="1100" spc="-5" dirty="0">
                  <a:latin typeface="Calibri"/>
                  <a:cs typeface="Calibri"/>
                </a:rPr>
                <a:t> </a:t>
              </a:r>
              <a:r>
                <a:rPr sz="1100" dirty="0">
                  <a:latin typeface="Calibri"/>
                  <a:cs typeface="Calibri"/>
                </a:rPr>
                <a:t>adding</a:t>
              </a:r>
              <a:r>
                <a:rPr sz="1100" spc="-10" dirty="0">
                  <a:latin typeface="Calibri"/>
                  <a:cs typeface="Calibri"/>
                </a:rPr>
                <a:t> </a:t>
              </a:r>
              <a:r>
                <a:rPr sz="1100" dirty="0">
                  <a:latin typeface="Calibri"/>
                  <a:cs typeface="Calibri"/>
                </a:rPr>
                <a:t>a</a:t>
              </a:r>
              <a:r>
                <a:rPr sz="1100" spc="-10" dirty="0">
                  <a:latin typeface="Calibri"/>
                  <a:cs typeface="Calibri"/>
                </a:rPr>
                <a:t> filter.</a:t>
              </a:r>
              <a:endParaRPr sz="1100">
                <a:latin typeface="Calibri"/>
                <a:cs typeface="Calibri"/>
              </a:endParaRPr>
            </a:p>
          </p:txBody>
        </p:sp>
      </p:gr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Ad</a:t>
            </a:r>
            <a:r>
              <a:rPr spc="-40" dirty="0"/>
              <a:t> </a:t>
            </a:r>
            <a:r>
              <a:rPr dirty="0"/>
              <a:t>Hoc</a:t>
            </a:r>
            <a:r>
              <a:rPr spc="-25" dirty="0"/>
              <a:t> </a:t>
            </a:r>
            <a:r>
              <a:rPr spc="-10" dirty="0"/>
              <a:t>Reports</a:t>
            </a:r>
          </a:p>
          <a:p>
            <a:pPr marL="12700">
              <a:lnSpc>
                <a:spcPct val="100000"/>
              </a:lnSpc>
              <a:spcBef>
                <a:spcPts val="25"/>
              </a:spcBef>
            </a:pPr>
            <a:r>
              <a:rPr b="0" i="1" dirty="0">
                <a:latin typeface="Calibri"/>
                <a:cs typeface="Calibri"/>
              </a:rPr>
              <a:t>3</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5</a:t>
            </a:r>
          </a:p>
        </p:txBody>
      </p:sp>
      <p:sp>
        <p:nvSpPr>
          <p:cNvPr id="3" name="object 3"/>
          <p:cNvSpPr txBox="1"/>
          <p:nvPr/>
        </p:nvSpPr>
        <p:spPr>
          <a:xfrm>
            <a:off x="764540" y="1392681"/>
            <a:ext cx="7621905" cy="753745"/>
          </a:xfrm>
          <a:prstGeom prst="rect">
            <a:avLst/>
          </a:prstGeom>
        </p:spPr>
        <p:txBody>
          <a:bodyPr vert="horz" wrap="square" lIns="0" tIns="13335" rIns="0" bIns="0" rtlCol="0">
            <a:spAutoFit/>
          </a:bodyPr>
          <a:lstStyle/>
          <a:p>
            <a:pPr marL="12700" marR="5080">
              <a:lnSpc>
                <a:spcPct val="99500"/>
              </a:lnSpc>
              <a:spcBef>
                <a:spcPts val="105"/>
              </a:spcBef>
            </a:pPr>
            <a:r>
              <a:rPr sz="1600" dirty="0">
                <a:latin typeface="Calibri"/>
                <a:cs typeface="Calibri"/>
              </a:rPr>
              <a:t>Viewing</a:t>
            </a:r>
            <a:r>
              <a:rPr sz="1600" spc="-40" dirty="0">
                <a:latin typeface="Calibri"/>
                <a:cs typeface="Calibri"/>
              </a:rPr>
              <a:t> </a:t>
            </a:r>
            <a:r>
              <a:rPr sz="1600" dirty="0">
                <a:latin typeface="Calibri"/>
                <a:cs typeface="Calibri"/>
              </a:rPr>
              <a:t>your</a:t>
            </a:r>
            <a:r>
              <a:rPr sz="1600" spc="-60" dirty="0">
                <a:latin typeface="Calibri"/>
                <a:cs typeface="Calibri"/>
              </a:rPr>
              <a:t> </a:t>
            </a:r>
            <a:r>
              <a:rPr sz="1600" dirty="0">
                <a:latin typeface="Calibri"/>
                <a:cs typeface="Calibri"/>
              </a:rPr>
              <a:t>ad</a:t>
            </a:r>
            <a:r>
              <a:rPr sz="1600" spc="-60" dirty="0">
                <a:latin typeface="Calibri"/>
                <a:cs typeface="Calibri"/>
              </a:rPr>
              <a:t> </a:t>
            </a:r>
            <a:r>
              <a:rPr sz="1600" dirty="0">
                <a:latin typeface="Calibri"/>
                <a:cs typeface="Calibri"/>
              </a:rPr>
              <a:t>hoc</a:t>
            </a:r>
            <a:r>
              <a:rPr sz="1600" spc="-50" dirty="0">
                <a:latin typeface="Calibri"/>
                <a:cs typeface="Calibri"/>
              </a:rPr>
              <a:t> </a:t>
            </a:r>
            <a:r>
              <a:rPr sz="1600" dirty="0">
                <a:latin typeface="Calibri"/>
                <a:cs typeface="Calibri"/>
              </a:rPr>
              <a:t>report</a:t>
            </a:r>
            <a:r>
              <a:rPr sz="1600" spc="-25" dirty="0">
                <a:latin typeface="Calibri"/>
                <a:cs typeface="Calibri"/>
              </a:rPr>
              <a:t> </a:t>
            </a:r>
            <a:r>
              <a:rPr sz="1600" dirty="0">
                <a:latin typeface="Calibri"/>
                <a:cs typeface="Calibri"/>
              </a:rPr>
              <a:t>is</a:t>
            </a:r>
            <a:r>
              <a:rPr sz="1600" spc="-55" dirty="0">
                <a:latin typeface="Calibri"/>
                <a:cs typeface="Calibri"/>
              </a:rPr>
              <a:t> </a:t>
            </a:r>
            <a:r>
              <a:rPr sz="1600" spc="-10" dirty="0">
                <a:latin typeface="Calibri"/>
                <a:cs typeface="Calibri"/>
              </a:rPr>
              <a:t>seamless</a:t>
            </a:r>
            <a:r>
              <a:rPr sz="1600" spc="-45" dirty="0">
                <a:latin typeface="Calibri"/>
                <a:cs typeface="Calibri"/>
              </a:rPr>
              <a:t> </a:t>
            </a:r>
            <a:r>
              <a:rPr sz="1600" spc="-10" dirty="0">
                <a:latin typeface="Calibri"/>
                <a:cs typeface="Calibri"/>
              </a:rPr>
              <a:t>through</a:t>
            </a:r>
            <a:r>
              <a:rPr sz="1600" spc="-55" dirty="0">
                <a:latin typeface="Calibri"/>
                <a:cs typeface="Calibri"/>
              </a:rPr>
              <a:t> </a:t>
            </a:r>
            <a:r>
              <a:rPr sz="1600" dirty="0">
                <a:latin typeface="Calibri"/>
                <a:cs typeface="Calibri"/>
              </a:rPr>
              <a:t>the</a:t>
            </a:r>
            <a:r>
              <a:rPr sz="1600" spc="-45" dirty="0">
                <a:latin typeface="Calibri"/>
                <a:cs typeface="Calibri"/>
              </a:rPr>
              <a:t> </a:t>
            </a:r>
            <a:r>
              <a:rPr sz="1600" dirty="0">
                <a:latin typeface="Calibri"/>
                <a:cs typeface="Calibri"/>
              </a:rPr>
              <a:t>“Results”</a:t>
            </a:r>
            <a:r>
              <a:rPr sz="1600" spc="-45" dirty="0">
                <a:latin typeface="Calibri"/>
                <a:cs typeface="Calibri"/>
              </a:rPr>
              <a:t> </a:t>
            </a:r>
            <a:r>
              <a:rPr sz="1600" dirty="0">
                <a:latin typeface="Calibri"/>
                <a:cs typeface="Calibri"/>
              </a:rPr>
              <a:t>tab.</a:t>
            </a:r>
            <a:r>
              <a:rPr sz="1600" spc="-50" dirty="0">
                <a:latin typeface="Calibri"/>
                <a:cs typeface="Calibri"/>
              </a:rPr>
              <a:t> </a:t>
            </a:r>
            <a:r>
              <a:rPr sz="1600" dirty="0">
                <a:latin typeface="Calibri"/>
                <a:cs typeface="Calibri"/>
              </a:rPr>
              <a:t>This</a:t>
            </a:r>
            <a:r>
              <a:rPr sz="1600" spc="-70" dirty="0">
                <a:latin typeface="Calibri"/>
                <a:cs typeface="Calibri"/>
              </a:rPr>
              <a:t> </a:t>
            </a:r>
            <a:r>
              <a:rPr sz="1600" dirty="0">
                <a:latin typeface="Calibri"/>
                <a:cs typeface="Calibri"/>
              </a:rPr>
              <a:t>tab</a:t>
            </a:r>
            <a:r>
              <a:rPr sz="1600" spc="-55" dirty="0">
                <a:latin typeface="Calibri"/>
                <a:cs typeface="Calibri"/>
              </a:rPr>
              <a:t> </a:t>
            </a:r>
            <a:r>
              <a:rPr sz="1600" dirty="0">
                <a:latin typeface="Calibri"/>
                <a:cs typeface="Calibri"/>
              </a:rPr>
              <a:t>displays</a:t>
            </a:r>
            <a:r>
              <a:rPr sz="1600" spc="-80" dirty="0">
                <a:latin typeface="Calibri"/>
                <a:cs typeface="Calibri"/>
              </a:rPr>
              <a:t> </a:t>
            </a:r>
            <a:r>
              <a:rPr sz="1600" dirty="0">
                <a:latin typeface="Calibri"/>
                <a:cs typeface="Calibri"/>
              </a:rPr>
              <a:t>your</a:t>
            </a:r>
            <a:r>
              <a:rPr sz="1600" spc="-55" dirty="0">
                <a:latin typeface="Calibri"/>
                <a:cs typeface="Calibri"/>
              </a:rPr>
              <a:t> </a:t>
            </a:r>
            <a:r>
              <a:rPr sz="1600" spc="-20" dirty="0">
                <a:latin typeface="Calibri"/>
                <a:cs typeface="Calibri"/>
              </a:rPr>
              <a:t>data </a:t>
            </a:r>
            <a:r>
              <a:rPr sz="1600" dirty="0">
                <a:latin typeface="Calibri"/>
                <a:cs typeface="Calibri"/>
              </a:rPr>
              <a:t>in</a:t>
            </a:r>
            <a:r>
              <a:rPr sz="1600" spc="-30" dirty="0">
                <a:latin typeface="Calibri"/>
                <a:cs typeface="Calibri"/>
              </a:rPr>
              <a:t> </a:t>
            </a:r>
            <a:r>
              <a:rPr sz="1600" dirty="0">
                <a:latin typeface="Calibri"/>
                <a:cs typeface="Calibri"/>
              </a:rPr>
              <a:t>a</a:t>
            </a:r>
            <a:r>
              <a:rPr sz="1600" spc="-25" dirty="0">
                <a:latin typeface="Calibri"/>
                <a:cs typeface="Calibri"/>
              </a:rPr>
              <a:t> </a:t>
            </a:r>
            <a:r>
              <a:rPr sz="1600" dirty="0">
                <a:latin typeface="Calibri"/>
                <a:cs typeface="Calibri"/>
              </a:rPr>
              <a:t>table</a:t>
            </a:r>
            <a:r>
              <a:rPr sz="1600" spc="-30" dirty="0">
                <a:latin typeface="Calibri"/>
                <a:cs typeface="Calibri"/>
              </a:rPr>
              <a:t> </a:t>
            </a:r>
            <a:r>
              <a:rPr sz="1600" dirty="0">
                <a:latin typeface="Calibri"/>
                <a:cs typeface="Calibri"/>
              </a:rPr>
              <a:t>format,</a:t>
            </a:r>
            <a:r>
              <a:rPr sz="1600" spc="-25" dirty="0">
                <a:latin typeface="Calibri"/>
                <a:cs typeface="Calibri"/>
              </a:rPr>
              <a:t> </a:t>
            </a:r>
            <a:r>
              <a:rPr sz="1600" dirty="0">
                <a:latin typeface="Calibri"/>
                <a:cs typeface="Calibri"/>
              </a:rPr>
              <a:t>but</a:t>
            </a:r>
            <a:r>
              <a:rPr sz="1600" spc="-25" dirty="0">
                <a:latin typeface="Calibri"/>
                <a:cs typeface="Calibri"/>
              </a:rPr>
              <a:t> </a:t>
            </a:r>
            <a:r>
              <a:rPr sz="1600" dirty="0">
                <a:latin typeface="Calibri"/>
                <a:cs typeface="Calibri"/>
              </a:rPr>
              <a:t>you</a:t>
            </a:r>
            <a:r>
              <a:rPr sz="1600" spc="-30" dirty="0">
                <a:latin typeface="Calibri"/>
                <a:cs typeface="Calibri"/>
              </a:rPr>
              <a:t> </a:t>
            </a:r>
            <a:r>
              <a:rPr sz="1600" dirty="0">
                <a:latin typeface="Calibri"/>
                <a:cs typeface="Calibri"/>
              </a:rPr>
              <a:t>can</a:t>
            </a:r>
            <a:r>
              <a:rPr sz="1600" spc="-20" dirty="0">
                <a:latin typeface="Calibri"/>
                <a:cs typeface="Calibri"/>
              </a:rPr>
              <a:t> </a:t>
            </a:r>
            <a:r>
              <a:rPr sz="1600" dirty="0">
                <a:latin typeface="Calibri"/>
                <a:cs typeface="Calibri"/>
              </a:rPr>
              <a:t>also</a:t>
            </a:r>
            <a:r>
              <a:rPr sz="1600" spc="-30" dirty="0">
                <a:latin typeface="Calibri"/>
                <a:cs typeface="Calibri"/>
              </a:rPr>
              <a:t> </a:t>
            </a:r>
            <a:r>
              <a:rPr sz="1600" dirty="0">
                <a:latin typeface="Calibri"/>
                <a:cs typeface="Calibri"/>
              </a:rPr>
              <a:t>add</a:t>
            </a:r>
            <a:r>
              <a:rPr sz="1600" spc="-30" dirty="0">
                <a:latin typeface="Calibri"/>
                <a:cs typeface="Calibri"/>
              </a:rPr>
              <a:t> </a:t>
            </a:r>
            <a:r>
              <a:rPr sz="1600" dirty="0">
                <a:latin typeface="Calibri"/>
                <a:cs typeface="Calibri"/>
              </a:rPr>
              <a:t>additional</a:t>
            </a:r>
            <a:r>
              <a:rPr sz="1600" spc="-10" dirty="0">
                <a:latin typeface="Calibri"/>
                <a:cs typeface="Calibri"/>
              </a:rPr>
              <a:t> </a:t>
            </a:r>
            <a:r>
              <a:rPr sz="1600" dirty="0">
                <a:latin typeface="Calibri"/>
                <a:cs typeface="Calibri"/>
              </a:rPr>
              <a:t>views</a:t>
            </a:r>
            <a:r>
              <a:rPr sz="1600" spc="-30" dirty="0">
                <a:latin typeface="Calibri"/>
                <a:cs typeface="Calibri"/>
              </a:rPr>
              <a:t> </a:t>
            </a:r>
            <a:r>
              <a:rPr sz="1600" dirty="0">
                <a:latin typeface="Calibri"/>
                <a:cs typeface="Calibri"/>
              </a:rPr>
              <a:t>including</a:t>
            </a:r>
            <a:r>
              <a:rPr sz="1600" spc="-35" dirty="0">
                <a:latin typeface="Calibri"/>
                <a:cs typeface="Calibri"/>
              </a:rPr>
              <a:t> </a:t>
            </a:r>
            <a:r>
              <a:rPr sz="1600" dirty="0">
                <a:latin typeface="Calibri"/>
                <a:cs typeface="Calibri"/>
              </a:rPr>
              <a:t>graphs,</a:t>
            </a:r>
            <a:r>
              <a:rPr sz="1600" spc="-25" dirty="0">
                <a:latin typeface="Calibri"/>
                <a:cs typeface="Calibri"/>
              </a:rPr>
              <a:t> </a:t>
            </a:r>
            <a:r>
              <a:rPr sz="1600" dirty="0">
                <a:latin typeface="Calibri"/>
                <a:cs typeface="Calibri"/>
              </a:rPr>
              <a:t>pivot</a:t>
            </a:r>
            <a:r>
              <a:rPr sz="1600" spc="-30" dirty="0">
                <a:latin typeface="Calibri"/>
                <a:cs typeface="Calibri"/>
              </a:rPr>
              <a:t> </a:t>
            </a:r>
            <a:r>
              <a:rPr sz="1600" dirty="0">
                <a:latin typeface="Calibri"/>
                <a:cs typeface="Calibri"/>
              </a:rPr>
              <a:t>tables,</a:t>
            </a:r>
            <a:r>
              <a:rPr sz="1600" spc="-35" dirty="0">
                <a:latin typeface="Calibri"/>
                <a:cs typeface="Calibri"/>
              </a:rPr>
              <a:t> </a:t>
            </a:r>
            <a:r>
              <a:rPr sz="1600" spc="-25" dirty="0">
                <a:latin typeface="Calibri"/>
                <a:cs typeface="Calibri"/>
              </a:rPr>
              <a:t>and </a:t>
            </a:r>
            <a:r>
              <a:rPr sz="1600" spc="-10" dirty="0">
                <a:latin typeface="Calibri"/>
                <a:cs typeface="Calibri"/>
              </a:rPr>
              <a:t>maps.</a:t>
            </a:r>
            <a:endParaRPr sz="1600">
              <a:latin typeface="Calibri"/>
              <a:cs typeface="Calibri"/>
            </a:endParaRPr>
          </a:p>
        </p:txBody>
      </p:sp>
      <p:grpSp>
        <p:nvGrpSpPr>
          <p:cNvPr id="19" name="Group 18" descr="A screenshot of the Oracle BI “Results” tab displays a compound layout with a bar graph and a data table. The “Org Structure Code Agcy” bar graph shows numerical values by agency code. Below the graph is a data table with fields like Department Code, Org Structure Code Agcy, Employee Name, Pay Plan Code, and Grade Code. The left pane lists Subject Areas. Toolbar icons above allow formatting, layout adjustment, and saving.">
            <a:extLst>
              <a:ext uri="{FF2B5EF4-FFF2-40B4-BE49-F238E27FC236}">
                <a16:creationId xmlns:a16="http://schemas.microsoft.com/office/drawing/2014/main" id="{7D335DA7-EDF7-06D5-B740-3C89CB82F41D}"/>
              </a:ext>
            </a:extLst>
          </p:cNvPr>
          <p:cNvGrpSpPr/>
          <p:nvPr/>
        </p:nvGrpSpPr>
        <p:grpSpPr>
          <a:xfrm>
            <a:off x="381000" y="2175941"/>
            <a:ext cx="8382000" cy="4253230"/>
            <a:chOff x="381000" y="2175941"/>
            <a:chExt cx="8382000" cy="4253230"/>
          </a:xfrm>
        </p:grpSpPr>
        <p:grpSp>
          <p:nvGrpSpPr>
            <p:cNvPr id="4" name="object 4"/>
            <p:cNvGrpSpPr/>
            <p:nvPr/>
          </p:nvGrpSpPr>
          <p:grpSpPr>
            <a:xfrm>
              <a:off x="1738312" y="2175941"/>
              <a:ext cx="5895975" cy="4253230"/>
              <a:chOff x="1738312" y="2175941"/>
              <a:chExt cx="5895975" cy="4253230"/>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1996440" y="2201468"/>
                <a:ext cx="4747260" cy="4227576"/>
              </a:xfrm>
              <a:prstGeom prst="rect">
                <a:avLst/>
              </a:prstGeom>
            </p:spPr>
          </p:pic>
          <p:pic>
            <p:nvPicPr>
              <p:cNvPr id="6" name="object 6" descr="A screenshot of the Insight “Results” tab shows a compound layout with a bar graph and corresponding data table. The graph displays “Org Structure Code Agcy” on the vertical axis and “Grade Code” on the horizontal axis, with noticeable peaks at grade codes 12 and 13. Below the graph, the data table includes fields such as Department Code, Org Structure Code Agcy, Name Employee Last, Tenure Group, Pay Plan Code, and Grade Code. The left panel lists Subject Areas."/>
              <p:cNvPicPr/>
              <p:nvPr/>
            </p:nvPicPr>
            <p:blipFill>
              <a:blip r:embed="rId3" cstate="print"/>
              <a:stretch>
                <a:fillRect/>
              </a:stretch>
            </p:blipFill>
            <p:spPr>
              <a:xfrm>
                <a:off x="1983613" y="2185454"/>
                <a:ext cx="4724654" cy="4209415"/>
              </a:xfrm>
              <a:prstGeom prst="rect">
                <a:avLst/>
              </a:prstGeom>
            </p:spPr>
          </p:pic>
          <p:sp>
            <p:nvSpPr>
              <p:cNvPr id="7" name="object 7"/>
              <p:cNvSpPr/>
              <p:nvPr/>
            </p:nvSpPr>
            <p:spPr>
              <a:xfrm>
                <a:off x="1976374" y="2180704"/>
                <a:ext cx="4733925" cy="4215130"/>
              </a:xfrm>
              <a:custGeom>
                <a:avLst/>
                <a:gdLst/>
                <a:ahLst/>
                <a:cxnLst/>
                <a:rect l="l" t="t" r="r" b="b"/>
                <a:pathLst>
                  <a:path w="4733925" h="4215130">
                    <a:moveTo>
                      <a:pt x="0" y="4215003"/>
                    </a:moveTo>
                    <a:lnTo>
                      <a:pt x="4733925" y="4215003"/>
                    </a:lnTo>
                    <a:lnTo>
                      <a:pt x="4733925" y="0"/>
                    </a:lnTo>
                    <a:lnTo>
                      <a:pt x="0" y="0"/>
                    </a:lnTo>
                    <a:lnTo>
                      <a:pt x="0" y="4215003"/>
                    </a:lnTo>
                    <a:close/>
                  </a:path>
                </a:pathLst>
              </a:custGeom>
              <a:ln w="9525">
                <a:solidFill>
                  <a:srgbClr val="000000"/>
                </a:solidFill>
              </a:ln>
            </p:spPr>
            <p:txBody>
              <a:bodyPr wrap="square" lIns="0" tIns="0" rIns="0" bIns="0" rtlCol="0"/>
              <a:lstStyle/>
              <a:p>
                <a:endParaRPr/>
              </a:p>
            </p:txBody>
          </p:sp>
          <p:sp>
            <p:nvSpPr>
              <p:cNvPr id="8" name="object 8"/>
              <p:cNvSpPr/>
              <p:nvPr/>
            </p:nvSpPr>
            <p:spPr>
              <a:xfrm>
                <a:off x="1752600" y="2487168"/>
                <a:ext cx="5334000" cy="422275"/>
              </a:xfrm>
              <a:custGeom>
                <a:avLst/>
                <a:gdLst/>
                <a:ahLst/>
                <a:cxnLst/>
                <a:rect l="l" t="t" r="r" b="b"/>
                <a:pathLst>
                  <a:path w="5334000" h="422275">
                    <a:moveTo>
                      <a:pt x="0" y="422148"/>
                    </a:moveTo>
                    <a:lnTo>
                      <a:pt x="1343406" y="310261"/>
                    </a:lnTo>
                  </a:path>
                  <a:path w="5334000" h="422275">
                    <a:moveTo>
                      <a:pt x="1262126" y="367157"/>
                    </a:moveTo>
                    <a:lnTo>
                      <a:pt x="1343406" y="310261"/>
                    </a:lnTo>
                    <a:lnTo>
                      <a:pt x="1253870" y="267462"/>
                    </a:lnTo>
                  </a:path>
                  <a:path w="5334000" h="422275">
                    <a:moveTo>
                      <a:pt x="5334000" y="269748"/>
                    </a:moveTo>
                    <a:lnTo>
                      <a:pt x="2390394" y="43307"/>
                    </a:lnTo>
                  </a:path>
                  <a:path w="5334000" h="422275">
                    <a:moveTo>
                      <a:pt x="2472054" y="99822"/>
                    </a:moveTo>
                    <a:lnTo>
                      <a:pt x="2390394" y="43307"/>
                    </a:lnTo>
                    <a:lnTo>
                      <a:pt x="2479675" y="0"/>
                    </a:lnTo>
                  </a:path>
                </a:pathLst>
              </a:custGeom>
              <a:ln w="28575">
                <a:solidFill>
                  <a:srgbClr val="DDAD21"/>
                </a:solidFill>
              </a:ln>
            </p:spPr>
            <p:txBody>
              <a:bodyPr wrap="square" lIns="0" tIns="0" rIns="0" bIns="0" rtlCol="0"/>
              <a:lstStyle/>
              <a:p>
                <a:endParaRPr/>
              </a:p>
            </p:txBody>
          </p:sp>
          <p:sp>
            <p:nvSpPr>
              <p:cNvPr id="9" name="object 9"/>
              <p:cNvSpPr/>
              <p:nvPr/>
            </p:nvSpPr>
            <p:spPr>
              <a:xfrm>
                <a:off x="3276600" y="2414015"/>
                <a:ext cx="3124200" cy="2286000"/>
              </a:xfrm>
              <a:custGeom>
                <a:avLst/>
                <a:gdLst/>
                <a:ahLst/>
                <a:cxnLst/>
                <a:rect l="l" t="t" r="r" b="b"/>
                <a:pathLst>
                  <a:path w="3124200" h="2286000">
                    <a:moveTo>
                      <a:pt x="457200" y="228600"/>
                    </a:moveTo>
                    <a:lnTo>
                      <a:pt x="838200" y="228600"/>
                    </a:lnTo>
                    <a:lnTo>
                      <a:pt x="838200" y="0"/>
                    </a:lnTo>
                    <a:lnTo>
                      <a:pt x="457200" y="0"/>
                    </a:lnTo>
                    <a:lnTo>
                      <a:pt x="457200" y="228600"/>
                    </a:lnTo>
                    <a:close/>
                  </a:path>
                  <a:path w="3124200" h="2286000">
                    <a:moveTo>
                      <a:pt x="0" y="2286000"/>
                    </a:moveTo>
                    <a:lnTo>
                      <a:pt x="3124200" y="2286000"/>
                    </a:lnTo>
                    <a:lnTo>
                      <a:pt x="3124200" y="762000"/>
                    </a:lnTo>
                    <a:lnTo>
                      <a:pt x="0" y="762000"/>
                    </a:lnTo>
                    <a:lnTo>
                      <a:pt x="0" y="2286000"/>
                    </a:lnTo>
                    <a:close/>
                  </a:path>
                </a:pathLst>
              </a:custGeom>
              <a:ln w="25400">
                <a:solidFill>
                  <a:srgbClr val="DDAD21"/>
                </a:solidFill>
              </a:ln>
            </p:spPr>
            <p:txBody>
              <a:bodyPr wrap="square" lIns="0" tIns="0" rIns="0" bIns="0" rtlCol="0"/>
              <a:lstStyle/>
              <a:p>
                <a:endParaRPr/>
              </a:p>
            </p:txBody>
          </p:sp>
          <p:sp>
            <p:nvSpPr>
              <p:cNvPr id="10" name="object 10"/>
              <p:cNvSpPr/>
              <p:nvPr/>
            </p:nvSpPr>
            <p:spPr>
              <a:xfrm>
                <a:off x="4866639" y="4704588"/>
                <a:ext cx="2753360" cy="452755"/>
              </a:xfrm>
              <a:custGeom>
                <a:avLst/>
                <a:gdLst/>
                <a:ahLst/>
                <a:cxnLst/>
                <a:rect l="l" t="t" r="r" b="b"/>
                <a:pathLst>
                  <a:path w="2753359" h="452754">
                    <a:moveTo>
                      <a:pt x="2753360" y="452628"/>
                    </a:moveTo>
                    <a:lnTo>
                      <a:pt x="0" y="0"/>
                    </a:lnTo>
                  </a:path>
                </a:pathLst>
              </a:custGeom>
              <a:ln w="28574">
                <a:solidFill>
                  <a:srgbClr val="DDAD21"/>
                </a:solidFill>
              </a:ln>
            </p:spPr>
            <p:txBody>
              <a:bodyPr wrap="square" lIns="0" tIns="0" rIns="0" bIns="0" rtlCol="0"/>
              <a:lstStyle/>
              <a:p>
                <a:endParaRPr/>
              </a:p>
            </p:txBody>
          </p:sp>
          <p:sp>
            <p:nvSpPr>
              <p:cNvPr id="11" name="object 11"/>
              <p:cNvSpPr/>
              <p:nvPr/>
            </p:nvSpPr>
            <p:spPr>
              <a:xfrm>
                <a:off x="4866639" y="4669154"/>
                <a:ext cx="92710" cy="99060"/>
              </a:xfrm>
              <a:custGeom>
                <a:avLst/>
                <a:gdLst/>
                <a:ahLst/>
                <a:cxnLst/>
                <a:rect l="l" t="t" r="r" b="b"/>
                <a:pathLst>
                  <a:path w="92710" h="99060">
                    <a:moveTo>
                      <a:pt x="76454" y="98679"/>
                    </a:moveTo>
                    <a:lnTo>
                      <a:pt x="0" y="35433"/>
                    </a:lnTo>
                    <a:lnTo>
                      <a:pt x="92710" y="0"/>
                    </a:lnTo>
                  </a:path>
                </a:pathLst>
              </a:custGeom>
              <a:ln w="28573">
                <a:solidFill>
                  <a:srgbClr val="DDAD21"/>
                </a:solidFill>
              </a:ln>
            </p:spPr>
            <p:txBody>
              <a:bodyPr wrap="square" lIns="0" tIns="0" rIns="0" bIns="0" rtlCol="0"/>
              <a:lstStyle/>
              <a:p>
                <a:endParaRPr/>
              </a:p>
            </p:txBody>
          </p:sp>
          <p:sp>
            <p:nvSpPr>
              <p:cNvPr id="12" name="object 12"/>
              <p:cNvSpPr/>
              <p:nvPr/>
            </p:nvSpPr>
            <p:spPr>
              <a:xfrm>
                <a:off x="3124200" y="2718815"/>
                <a:ext cx="3505200" cy="152400"/>
              </a:xfrm>
              <a:custGeom>
                <a:avLst/>
                <a:gdLst/>
                <a:ahLst/>
                <a:cxnLst/>
                <a:rect l="l" t="t" r="r" b="b"/>
                <a:pathLst>
                  <a:path w="3505200" h="152400">
                    <a:moveTo>
                      <a:pt x="0" y="152400"/>
                    </a:moveTo>
                    <a:lnTo>
                      <a:pt x="3505200" y="152400"/>
                    </a:lnTo>
                    <a:lnTo>
                      <a:pt x="3505200" y="0"/>
                    </a:lnTo>
                    <a:lnTo>
                      <a:pt x="0" y="0"/>
                    </a:lnTo>
                    <a:lnTo>
                      <a:pt x="0" y="152400"/>
                    </a:lnTo>
                    <a:close/>
                  </a:path>
                </a:pathLst>
              </a:custGeom>
              <a:ln w="25400">
                <a:solidFill>
                  <a:srgbClr val="DDAD21"/>
                </a:solidFill>
              </a:ln>
            </p:spPr>
            <p:txBody>
              <a:bodyPr wrap="square" lIns="0" tIns="0" rIns="0" bIns="0" rtlCol="0"/>
              <a:lstStyle/>
              <a:p>
                <a:endParaRPr/>
              </a:p>
            </p:txBody>
          </p:sp>
        </p:grpSp>
        <p:sp>
          <p:nvSpPr>
            <p:cNvPr id="13" name="object 13"/>
            <p:cNvSpPr txBox="1"/>
            <p:nvPr/>
          </p:nvSpPr>
          <p:spPr>
            <a:xfrm>
              <a:off x="7010400" y="5157228"/>
              <a:ext cx="1219200" cy="685800"/>
            </a:xfrm>
            <a:prstGeom prst="rect">
              <a:avLst/>
            </a:prstGeom>
            <a:ln w="25400">
              <a:solidFill>
                <a:srgbClr val="DDAD21"/>
              </a:solidFill>
            </a:ln>
          </p:spPr>
          <p:txBody>
            <a:bodyPr vert="horz" wrap="square" lIns="0" tIns="5080" rIns="0" bIns="0" rtlCol="0">
              <a:spAutoFit/>
            </a:bodyPr>
            <a:lstStyle/>
            <a:p>
              <a:pPr marL="92075" marR="295275">
                <a:lnSpc>
                  <a:spcPct val="99700"/>
                </a:lnSpc>
                <a:spcBef>
                  <a:spcPts val="40"/>
                </a:spcBef>
              </a:pPr>
              <a:r>
                <a:rPr sz="1100" dirty="0">
                  <a:latin typeface="Calibri"/>
                  <a:cs typeface="Calibri"/>
                </a:rPr>
                <a:t>See</a:t>
              </a:r>
              <a:r>
                <a:rPr sz="1100" spc="-10" dirty="0">
                  <a:latin typeface="Calibri"/>
                  <a:cs typeface="Calibri"/>
                </a:rPr>
                <a:t> </a:t>
              </a:r>
              <a:r>
                <a:rPr sz="1100" dirty="0">
                  <a:latin typeface="Calibri"/>
                  <a:cs typeface="Calibri"/>
                </a:rPr>
                <a:t>your</a:t>
              </a:r>
              <a:r>
                <a:rPr sz="1100" spc="-5" dirty="0">
                  <a:latin typeface="Calibri"/>
                  <a:cs typeface="Calibri"/>
                </a:rPr>
                <a:t> </a:t>
              </a:r>
              <a:r>
                <a:rPr sz="1100" spc="-20" dirty="0">
                  <a:latin typeface="Calibri"/>
                  <a:cs typeface="Calibri"/>
                </a:rPr>
                <a:t>data </a:t>
              </a:r>
              <a:r>
                <a:rPr sz="1100" dirty="0">
                  <a:latin typeface="Calibri"/>
                  <a:cs typeface="Calibri"/>
                </a:rPr>
                <a:t>selections</a:t>
              </a:r>
              <a:r>
                <a:rPr sz="1100" spc="-20" dirty="0">
                  <a:latin typeface="Calibri"/>
                  <a:cs typeface="Calibri"/>
                </a:rPr>
                <a:t> </a:t>
              </a:r>
              <a:r>
                <a:rPr sz="1100" spc="-25" dirty="0">
                  <a:latin typeface="Calibri"/>
                  <a:cs typeface="Calibri"/>
                </a:rPr>
                <a:t>in </a:t>
              </a:r>
              <a:r>
                <a:rPr sz="1100" spc="-10" dirty="0">
                  <a:latin typeface="Calibri"/>
                  <a:cs typeface="Calibri"/>
                </a:rPr>
                <a:t>multiple</a:t>
              </a:r>
              <a:r>
                <a:rPr sz="1100" spc="-5" dirty="0">
                  <a:latin typeface="Calibri"/>
                  <a:cs typeface="Calibri"/>
                </a:rPr>
                <a:t> </a:t>
              </a:r>
              <a:r>
                <a:rPr sz="1100" spc="-10" dirty="0">
                  <a:latin typeface="Calibri"/>
                  <a:cs typeface="Calibri"/>
                </a:rPr>
                <a:t>graph formats.</a:t>
              </a:r>
              <a:endParaRPr sz="1100">
                <a:latin typeface="Calibri"/>
                <a:cs typeface="Calibri"/>
              </a:endParaRPr>
            </a:p>
          </p:txBody>
        </p:sp>
        <p:sp>
          <p:nvSpPr>
            <p:cNvPr id="14" name="object 14"/>
            <p:cNvSpPr txBox="1"/>
            <p:nvPr/>
          </p:nvSpPr>
          <p:spPr>
            <a:xfrm>
              <a:off x="381000" y="2566416"/>
              <a:ext cx="1371600" cy="685800"/>
            </a:xfrm>
            <a:prstGeom prst="rect">
              <a:avLst/>
            </a:prstGeom>
            <a:ln w="25400">
              <a:solidFill>
                <a:srgbClr val="DDAD21"/>
              </a:solidFill>
            </a:ln>
          </p:spPr>
          <p:txBody>
            <a:bodyPr vert="horz" wrap="square" lIns="0" tIns="4445" rIns="0" bIns="0" rtlCol="0">
              <a:spAutoFit/>
            </a:bodyPr>
            <a:lstStyle/>
            <a:p>
              <a:pPr marL="91440" marR="120014">
                <a:lnSpc>
                  <a:spcPct val="99700"/>
                </a:lnSpc>
                <a:spcBef>
                  <a:spcPts val="35"/>
                </a:spcBef>
              </a:pPr>
              <a:r>
                <a:rPr sz="1100" dirty="0">
                  <a:latin typeface="Calibri"/>
                  <a:cs typeface="Calibri"/>
                </a:rPr>
                <a:t>Title</a:t>
              </a:r>
              <a:r>
                <a:rPr sz="1100" spc="-15" dirty="0">
                  <a:latin typeface="Calibri"/>
                  <a:cs typeface="Calibri"/>
                </a:rPr>
                <a:t> </a:t>
              </a:r>
              <a:r>
                <a:rPr sz="1100" dirty="0">
                  <a:latin typeface="Calibri"/>
                  <a:cs typeface="Calibri"/>
                </a:rPr>
                <a:t>your</a:t>
              </a:r>
              <a:r>
                <a:rPr sz="1100" spc="-20" dirty="0">
                  <a:latin typeface="Calibri"/>
                  <a:cs typeface="Calibri"/>
                </a:rPr>
                <a:t> </a:t>
              </a:r>
              <a:r>
                <a:rPr sz="1100" dirty="0">
                  <a:latin typeface="Calibri"/>
                  <a:cs typeface="Calibri"/>
                </a:rPr>
                <a:t>graph</a:t>
              </a:r>
              <a:r>
                <a:rPr sz="1100" spc="-10" dirty="0">
                  <a:latin typeface="Calibri"/>
                  <a:cs typeface="Calibri"/>
                </a:rPr>
                <a:t> </a:t>
              </a:r>
              <a:r>
                <a:rPr sz="1100" spc="-25" dirty="0">
                  <a:latin typeface="Calibri"/>
                  <a:cs typeface="Calibri"/>
                </a:rPr>
                <a:t>and </a:t>
              </a:r>
              <a:r>
                <a:rPr sz="1100" dirty="0">
                  <a:latin typeface="Calibri"/>
                  <a:cs typeface="Calibri"/>
                </a:rPr>
                <a:t>save</a:t>
              </a:r>
              <a:r>
                <a:rPr sz="1100" spc="-65" dirty="0">
                  <a:latin typeface="Calibri"/>
                  <a:cs typeface="Calibri"/>
                </a:rPr>
                <a:t> </a:t>
              </a:r>
              <a:r>
                <a:rPr sz="1100" dirty="0">
                  <a:latin typeface="Calibri"/>
                  <a:cs typeface="Calibri"/>
                </a:rPr>
                <a:t>it</a:t>
              </a:r>
              <a:r>
                <a:rPr sz="1100" spc="-55" dirty="0">
                  <a:latin typeface="Calibri"/>
                  <a:cs typeface="Calibri"/>
                </a:rPr>
                <a:t> </a:t>
              </a:r>
              <a:r>
                <a:rPr sz="1100" dirty="0">
                  <a:latin typeface="Calibri"/>
                  <a:cs typeface="Calibri"/>
                </a:rPr>
                <a:t>for</a:t>
              </a:r>
              <a:r>
                <a:rPr sz="1100" spc="-55" dirty="0">
                  <a:latin typeface="Calibri"/>
                  <a:cs typeface="Calibri"/>
                </a:rPr>
                <a:t> </a:t>
              </a:r>
              <a:r>
                <a:rPr sz="1100" dirty="0">
                  <a:latin typeface="Calibri"/>
                  <a:cs typeface="Calibri"/>
                </a:rPr>
                <a:t>future</a:t>
              </a:r>
              <a:r>
                <a:rPr sz="1100" spc="-60" dirty="0">
                  <a:latin typeface="Calibri"/>
                  <a:cs typeface="Calibri"/>
                </a:rPr>
                <a:t> </a:t>
              </a:r>
              <a:r>
                <a:rPr sz="1100" spc="-25" dirty="0">
                  <a:latin typeface="Calibri"/>
                  <a:cs typeface="Calibri"/>
                </a:rPr>
                <a:t>use </a:t>
              </a:r>
              <a:r>
                <a:rPr sz="1100" dirty="0">
                  <a:latin typeface="Calibri"/>
                  <a:cs typeface="Calibri"/>
                </a:rPr>
                <a:t>or to</a:t>
              </a:r>
              <a:r>
                <a:rPr sz="1100" spc="5" dirty="0">
                  <a:latin typeface="Calibri"/>
                  <a:cs typeface="Calibri"/>
                </a:rPr>
                <a:t> </a:t>
              </a:r>
              <a:r>
                <a:rPr sz="1100" dirty="0">
                  <a:latin typeface="Calibri"/>
                  <a:cs typeface="Calibri"/>
                </a:rPr>
                <a:t>include</a:t>
              </a:r>
              <a:r>
                <a:rPr sz="1100" spc="-5" dirty="0">
                  <a:latin typeface="Calibri"/>
                  <a:cs typeface="Calibri"/>
                </a:rPr>
                <a:t> </a:t>
              </a:r>
              <a:r>
                <a:rPr sz="1100" dirty="0">
                  <a:latin typeface="Calibri"/>
                  <a:cs typeface="Calibri"/>
                </a:rPr>
                <a:t>in </a:t>
              </a:r>
              <a:r>
                <a:rPr sz="1100" spc="-50" dirty="0">
                  <a:latin typeface="Calibri"/>
                  <a:cs typeface="Calibri"/>
                </a:rPr>
                <a:t>a</a:t>
              </a:r>
              <a:r>
                <a:rPr sz="1100" spc="-10" dirty="0">
                  <a:latin typeface="Calibri"/>
                  <a:cs typeface="Calibri"/>
                </a:rPr>
                <a:t> dashboard.</a:t>
              </a:r>
              <a:endParaRPr sz="1100">
                <a:latin typeface="Calibri"/>
                <a:cs typeface="Calibri"/>
              </a:endParaRPr>
            </a:p>
          </p:txBody>
        </p:sp>
        <p:sp>
          <p:nvSpPr>
            <p:cNvPr id="15" name="object 15"/>
            <p:cNvSpPr txBox="1"/>
            <p:nvPr/>
          </p:nvSpPr>
          <p:spPr>
            <a:xfrm>
              <a:off x="7086600" y="2414016"/>
              <a:ext cx="1676400" cy="685800"/>
            </a:xfrm>
            <a:prstGeom prst="rect">
              <a:avLst/>
            </a:prstGeom>
            <a:ln w="25400">
              <a:solidFill>
                <a:srgbClr val="DDAD21"/>
              </a:solidFill>
            </a:ln>
          </p:spPr>
          <p:txBody>
            <a:bodyPr vert="horz" wrap="square" lIns="0" tIns="83820" rIns="0" bIns="0" rtlCol="0">
              <a:spAutoFit/>
            </a:bodyPr>
            <a:lstStyle/>
            <a:p>
              <a:pPr marL="92075" marR="141605">
                <a:lnSpc>
                  <a:spcPct val="99500"/>
                </a:lnSpc>
                <a:spcBef>
                  <a:spcPts val="660"/>
                </a:spcBef>
              </a:pPr>
              <a:r>
                <a:rPr sz="1100" dirty="0">
                  <a:latin typeface="Calibri"/>
                  <a:cs typeface="Calibri"/>
                </a:rPr>
                <a:t>Select</a:t>
              </a:r>
              <a:r>
                <a:rPr sz="1100" spc="-55" dirty="0">
                  <a:latin typeface="Calibri"/>
                  <a:cs typeface="Calibri"/>
                </a:rPr>
                <a:t> </a:t>
              </a:r>
              <a:r>
                <a:rPr sz="1100" spc="-10" dirty="0">
                  <a:latin typeface="Calibri"/>
                  <a:cs typeface="Calibri"/>
                </a:rPr>
                <a:t>views</a:t>
              </a:r>
              <a:r>
                <a:rPr sz="1100" spc="-50" dirty="0">
                  <a:latin typeface="Calibri"/>
                  <a:cs typeface="Calibri"/>
                </a:rPr>
                <a:t> </a:t>
              </a:r>
              <a:r>
                <a:rPr sz="1100" dirty="0">
                  <a:latin typeface="Calibri"/>
                  <a:cs typeface="Calibri"/>
                </a:rPr>
                <a:t>to</a:t>
              </a:r>
              <a:r>
                <a:rPr sz="1100" spc="-40" dirty="0">
                  <a:latin typeface="Calibri"/>
                  <a:cs typeface="Calibri"/>
                </a:rPr>
                <a:t> </a:t>
              </a:r>
              <a:r>
                <a:rPr sz="1100" dirty="0">
                  <a:latin typeface="Calibri"/>
                  <a:cs typeface="Calibri"/>
                </a:rPr>
                <a:t>add</a:t>
              </a:r>
              <a:r>
                <a:rPr sz="1100" spc="-45" dirty="0">
                  <a:latin typeface="Calibri"/>
                  <a:cs typeface="Calibri"/>
                </a:rPr>
                <a:t> </a:t>
              </a:r>
              <a:r>
                <a:rPr sz="1100" dirty="0">
                  <a:latin typeface="Calibri"/>
                  <a:cs typeface="Calibri"/>
                </a:rPr>
                <a:t>to</a:t>
              </a:r>
              <a:r>
                <a:rPr sz="1100" spc="-35" dirty="0">
                  <a:latin typeface="Calibri"/>
                  <a:cs typeface="Calibri"/>
                </a:rPr>
                <a:t> </a:t>
              </a:r>
              <a:r>
                <a:rPr sz="1100" spc="-25" dirty="0">
                  <a:latin typeface="Calibri"/>
                  <a:cs typeface="Calibri"/>
                </a:rPr>
                <a:t>the </a:t>
              </a:r>
              <a:r>
                <a:rPr sz="1100" dirty="0">
                  <a:latin typeface="Calibri"/>
                  <a:cs typeface="Calibri"/>
                </a:rPr>
                <a:t>report</a:t>
              </a:r>
              <a:r>
                <a:rPr sz="1100" spc="-20" dirty="0">
                  <a:latin typeface="Calibri"/>
                  <a:cs typeface="Calibri"/>
                </a:rPr>
                <a:t> </a:t>
              </a:r>
              <a:r>
                <a:rPr sz="1100" dirty="0">
                  <a:latin typeface="Calibri"/>
                  <a:cs typeface="Calibri"/>
                </a:rPr>
                <a:t>such</a:t>
              </a:r>
              <a:r>
                <a:rPr sz="1100" spc="-5" dirty="0">
                  <a:latin typeface="Calibri"/>
                  <a:cs typeface="Calibri"/>
                </a:rPr>
                <a:t> </a:t>
              </a:r>
              <a:r>
                <a:rPr sz="1100" dirty="0">
                  <a:latin typeface="Calibri"/>
                  <a:cs typeface="Calibri"/>
                </a:rPr>
                <a:t>as</a:t>
              </a:r>
              <a:r>
                <a:rPr sz="1100" spc="-5" dirty="0">
                  <a:latin typeface="Calibri"/>
                  <a:cs typeface="Calibri"/>
                </a:rPr>
                <a:t> </a:t>
              </a:r>
              <a:r>
                <a:rPr sz="1100" spc="-20" dirty="0">
                  <a:latin typeface="Calibri"/>
                  <a:cs typeface="Calibri"/>
                </a:rPr>
                <a:t>pivot </a:t>
              </a:r>
              <a:r>
                <a:rPr sz="1100" dirty="0">
                  <a:latin typeface="Calibri"/>
                  <a:cs typeface="Calibri"/>
                </a:rPr>
                <a:t>tables</a:t>
              </a:r>
              <a:r>
                <a:rPr sz="1100" spc="-5" dirty="0">
                  <a:latin typeface="Calibri"/>
                  <a:cs typeface="Calibri"/>
                </a:rPr>
                <a:t> </a:t>
              </a:r>
              <a:r>
                <a:rPr sz="1100" dirty="0">
                  <a:latin typeface="Calibri"/>
                  <a:cs typeface="Calibri"/>
                </a:rPr>
                <a:t>or</a:t>
              </a:r>
              <a:r>
                <a:rPr sz="1100" spc="5" dirty="0">
                  <a:latin typeface="Calibri"/>
                  <a:cs typeface="Calibri"/>
                </a:rPr>
                <a:t> </a:t>
              </a:r>
              <a:r>
                <a:rPr sz="1100" spc="-10" dirty="0">
                  <a:latin typeface="Calibri"/>
                  <a:cs typeface="Calibri"/>
                </a:rPr>
                <a:t>graphs.</a:t>
              </a:r>
              <a:endParaRPr sz="1100">
                <a:latin typeface="Calibri"/>
                <a:cs typeface="Calibri"/>
              </a:endParaRPr>
            </a:p>
          </p:txBody>
        </p:sp>
      </p:gr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7" name="object 17"/>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Ad</a:t>
            </a:r>
            <a:r>
              <a:rPr spc="-40" dirty="0"/>
              <a:t> </a:t>
            </a:r>
            <a:r>
              <a:rPr dirty="0"/>
              <a:t>Hoc</a:t>
            </a:r>
            <a:r>
              <a:rPr spc="-25" dirty="0"/>
              <a:t> </a:t>
            </a:r>
            <a:r>
              <a:rPr spc="-10" dirty="0"/>
              <a:t>Reports</a:t>
            </a:r>
          </a:p>
          <a:p>
            <a:pPr marL="12700">
              <a:lnSpc>
                <a:spcPct val="100000"/>
              </a:lnSpc>
              <a:spcBef>
                <a:spcPts val="25"/>
              </a:spcBef>
            </a:pPr>
            <a:r>
              <a:rPr b="0" i="1" dirty="0">
                <a:latin typeface="Calibri"/>
                <a:cs typeface="Calibri"/>
              </a:rPr>
              <a:t>4</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5</a:t>
            </a:r>
          </a:p>
        </p:txBody>
      </p:sp>
      <p:sp>
        <p:nvSpPr>
          <p:cNvPr id="3" name="object 3"/>
          <p:cNvSpPr txBox="1"/>
          <p:nvPr/>
        </p:nvSpPr>
        <p:spPr>
          <a:xfrm>
            <a:off x="764540" y="1392681"/>
            <a:ext cx="7670165" cy="511175"/>
          </a:xfrm>
          <a:prstGeom prst="rect">
            <a:avLst/>
          </a:prstGeom>
        </p:spPr>
        <p:txBody>
          <a:bodyPr vert="horz" wrap="square" lIns="0" tIns="20955" rIns="0" bIns="0" rtlCol="0">
            <a:spAutoFit/>
          </a:bodyPr>
          <a:lstStyle/>
          <a:p>
            <a:pPr marL="12700" marR="5080">
              <a:lnSpc>
                <a:spcPts val="1910"/>
              </a:lnSpc>
              <a:spcBef>
                <a:spcPts val="165"/>
              </a:spcBef>
            </a:pPr>
            <a:r>
              <a:rPr sz="1600" i="1" spc="-10" dirty="0">
                <a:latin typeface="Calibri"/>
                <a:cs typeface="Calibri"/>
              </a:rPr>
              <a:t>Insight</a:t>
            </a:r>
            <a:r>
              <a:rPr sz="1600" i="1" spc="-50" dirty="0">
                <a:latin typeface="Calibri"/>
                <a:cs typeface="Calibri"/>
              </a:rPr>
              <a:t> </a:t>
            </a:r>
            <a:r>
              <a:rPr sz="1600" dirty="0">
                <a:latin typeface="Calibri"/>
                <a:cs typeface="Calibri"/>
              </a:rPr>
              <a:t>allows</a:t>
            </a:r>
            <a:r>
              <a:rPr sz="1600" spc="-65" dirty="0">
                <a:latin typeface="Calibri"/>
                <a:cs typeface="Calibri"/>
              </a:rPr>
              <a:t> </a:t>
            </a:r>
            <a:r>
              <a:rPr sz="1600" spc="-10" dirty="0">
                <a:latin typeface="Calibri"/>
                <a:cs typeface="Calibri"/>
              </a:rPr>
              <a:t>further</a:t>
            </a:r>
            <a:r>
              <a:rPr sz="1600" spc="-60" dirty="0">
                <a:latin typeface="Calibri"/>
                <a:cs typeface="Calibri"/>
              </a:rPr>
              <a:t> </a:t>
            </a:r>
            <a:r>
              <a:rPr sz="1600" spc="-10" dirty="0">
                <a:latin typeface="Calibri"/>
                <a:cs typeface="Calibri"/>
              </a:rPr>
              <a:t>customization</a:t>
            </a:r>
            <a:r>
              <a:rPr sz="1600" spc="-75" dirty="0">
                <a:latin typeface="Calibri"/>
                <a:cs typeface="Calibri"/>
              </a:rPr>
              <a:t> </a:t>
            </a:r>
            <a:r>
              <a:rPr sz="1600" dirty="0">
                <a:latin typeface="Calibri"/>
                <a:cs typeface="Calibri"/>
              </a:rPr>
              <a:t>of</a:t>
            </a:r>
            <a:r>
              <a:rPr sz="1600" spc="-50" dirty="0">
                <a:latin typeface="Calibri"/>
                <a:cs typeface="Calibri"/>
              </a:rPr>
              <a:t> </a:t>
            </a:r>
            <a:r>
              <a:rPr sz="1600" dirty="0">
                <a:latin typeface="Calibri"/>
                <a:cs typeface="Calibri"/>
              </a:rPr>
              <a:t>your</a:t>
            </a:r>
            <a:r>
              <a:rPr sz="1600" spc="-50" dirty="0">
                <a:latin typeface="Calibri"/>
                <a:cs typeface="Calibri"/>
              </a:rPr>
              <a:t> </a:t>
            </a:r>
            <a:r>
              <a:rPr sz="1600" dirty="0">
                <a:latin typeface="Calibri"/>
                <a:cs typeface="Calibri"/>
              </a:rPr>
              <a:t>reports,</a:t>
            </a:r>
            <a:r>
              <a:rPr sz="1600" spc="-30" dirty="0">
                <a:latin typeface="Calibri"/>
                <a:cs typeface="Calibri"/>
              </a:rPr>
              <a:t> </a:t>
            </a:r>
            <a:r>
              <a:rPr sz="1600" dirty="0">
                <a:latin typeface="Calibri"/>
                <a:cs typeface="Calibri"/>
              </a:rPr>
              <a:t>including</a:t>
            </a:r>
            <a:r>
              <a:rPr sz="1600" spc="-65" dirty="0">
                <a:latin typeface="Calibri"/>
                <a:cs typeface="Calibri"/>
              </a:rPr>
              <a:t> </a:t>
            </a:r>
            <a:r>
              <a:rPr sz="1600" dirty="0">
                <a:latin typeface="Calibri"/>
                <a:cs typeface="Calibri"/>
              </a:rPr>
              <a:t>changes</a:t>
            </a:r>
            <a:r>
              <a:rPr sz="1600" spc="-90" dirty="0">
                <a:latin typeface="Calibri"/>
                <a:cs typeface="Calibri"/>
              </a:rPr>
              <a:t> </a:t>
            </a:r>
            <a:r>
              <a:rPr sz="1600" dirty="0">
                <a:latin typeface="Calibri"/>
                <a:cs typeface="Calibri"/>
              </a:rPr>
              <a:t>to</a:t>
            </a:r>
            <a:r>
              <a:rPr sz="1600" spc="-55" dirty="0">
                <a:latin typeface="Calibri"/>
                <a:cs typeface="Calibri"/>
              </a:rPr>
              <a:t> </a:t>
            </a:r>
            <a:r>
              <a:rPr sz="1600" dirty="0">
                <a:latin typeface="Calibri"/>
                <a:cs typeface="Calibri"/>
              </a:rPr>
              <a:t>color,</a:t>
            </a:r>
            <a:r>
              <a:rPr sz="1600" spc="-35" dirty="0">
                <a:latin typeface="Calibri"/>
                <a:cs typeface="Calibri"/>
              </a:rPr>
              <a:t> </a:t>
            </a:r>
            <a:r>
              <a:rPr sz="1600" dirty="0">
                <a:latin typeface="Calibri"/>
                <a:cs typeface="Calibri"/>
              </a:rPr>
              <a:t>3D</a:t>
            </a:r>
            <a:r>
              <a:rPr sz="1600" spc="-55" dirty="0">
                <a:latin typeface="Calibri"/>
                <a:cs typeface="Calibri"/>
              </a:rPr>
              <a:t> </a:t>
            </a:r>
            <a:r>
              <a:rPr sz="1600" dirty="0">
                <a:latin typeface="Calibri"/>
                <a:cs typeface="Calibri"/>
              </a:rPr>
              <a:t>style,</a:t>
            </a:r>
            <a:r>
              <a:rPr sz="1600" spc="-70" dirty="0">
                <a:latin typeface="Calibri"/>
                <a:cs typeface="Calibri"/>
              </a:rPr>
              <a:t> </a:t>
            </a:r>
            <a:r>
              <a:rPr sz="1600" spc="-10" dirty="0">
                <a:latin typeface="Calibri"/>
                <a:cs typeface="Calibri"/>
              </a:rPr>
              <a:t>size, </a:t>
            </a:r>
            <a:r>
              <a:rPr sz="1600" dirty="0">
                <a:latin typeface="Calibri"/>
                <a:cs typeface="Calibri"/>
              </a:rPr>
              <a:t>scale,</a:t>
            </a:r>
            <a:r>
              <a:rPr sz="1600" spc="-25" dirty="0">
                <a:latin typeface="Calibri"/>
                <a:cs typeface="Calibri"/>
              </a:rPr>
              <a:t> </a:t>
            </a:r>
            <a:r>
              <a:rPr sz="1600" dirty="0">
                <a:latin typeface="Calibri"/>
                <a:cs typeface="Calibri"/>
              </a:rPr>
              <a:t>titles</a:t>
            </a:r>
            <a:r>
              <a:rPr sz="1600" spc="-20" dirty="0">
                <a:latin typeface="Calibri"/>
                <a:cs typeface="Calibri"/>
              </a:rPr>
              <a:t> </a:t>
            </a:r>
            <a:r>
              <a:rPr sz="1600" dirty="0">
                <a:latin typeface="Calibri"/>
                <a:cs typeface="Calibri"/>
              </a:rPr>
              <a:t>and</a:t>
            </a:r>
            <a:r>
              <a:rPr sz="1600" spc="-15" dirty="0">
                <a:latin typeface="Calibri"/>
                <a:cs typeface="Calibri"/>
              </a:rPr>
              <a:t> </a:t>
            </a:r>
            <a:r>
              <a:rPr sz="1600" spc="-10" dirty="0">
                <a:latin typeface="Calibri"/>
                <a:cs typeface="Calibri"/>
              </a:rPr>
              <a:t>labels.</a:t>
            </a:r>
            <a:endParaRPr sz="1600">
              <a:latin typeface="Calibri"/>
              <a:cs typeface="Calibri"/>
            </a:endParaRPr>
          </a:p>
        </p:txBody>
      </p:sp>
      <p:grpSp>
        <p:nvGrpSpPr>
          <p:cNvPr id="17" name="Group 16" descr="Screenshot of the Insight “Results” tab with the “Graph Properties” dialog box open. The selected tab is “Titles and Labels.” Options are shown for customizing plot area gridlines, legend appearance, and canvas background and borders. The user interface includes dropdowns and checkboxes for setting background color, enabling gradients, and applying 3D styles. A bar graph is faintly visible in the background.">
            <a:extLst>
              <a:ext uri="{FF2B5EF4-FFF2-40B4-BE49-F238E27FC236}">
                <a16:creationId xmlns:a16="http://schemas.microsoft.com/office/drawing/2014/main" id="{C505A6CF-E9D5-2F1C-42F2-A079FB26BB40}"/>
              </a:ext>
            </a:extLst>
          </p:cNvPr>
          <p:cNvGrpSpPr/>
          <p:nvPr/>
        </p:nvGrpSpPr>
        <p:grpSpPr>
          <a:xfrm>
            <a:off x="447675" y="1980310"/>
            <a:ext cx="8428355" cy="4495800"/>
            <a:chOff x="447675" y="1980310"/>
            <a:chExt cx="8428355" cy="4495800"/>
          </a:xfrm>
        </p:grpSpPr>
        <p:grpSp>
          <p:nvGrpSpPr>
            <p:cNvPr id="4" name="object 4"/>
            <p:cNvGrpSpPr/>
            <p:nvPr/>
          </p:nvGrpSpPr>
          <p:grpSpPr>
            <a:xfrm>
              <a:off x="447675" y="2232723"/>
              <a:ext cx="8428355" cy="3571875"/>
              <a:chOff x="447675" y="2232723"/>
              <a:chExt cx="8428355" cy="3571875"/>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472440" y="2681350"/>
                <a:ext cx="8403336" cy="2994660"/>
              </a:xfrm>
              <a:prstGeom prst="rect">
                <a:avLst/>
              </a:prstGeom>
            </p:spPr>
          </p:pic>
          <p:pic>
            <p:nvPicPr>
              <p:cNvPr id="6" name="object 6" descr="Screenshot of the “Graph Properties” window in Insight under the “Style” tab. Options include toggles for 3D display, gridline visibility and color, legend background, and border settings, and canvas color customization. Tabs for General, Scale, and Titles and Labels are also visible. A faint bar graph is shown in the background on the Results tab. The Subject Areas panel and toolbar icons are on the left."/>
              <p:cNvPicPr/>
              <p:nvPr/>
            </p:nvPicPr>
            <p:blipFill>
              <a:blip r:embed="rId3" cstate="print"/>
              <a:stretch>
                <a:fillRect/>
              </a:stretch>
            </p:blipFill>
            <p:spPr>
              <a:xfrm>
                <a:off x="460273" y="2669184"/>
                <a:ext cx="8380095" cy="2971799"/>
              </a:xfrm>
              <a:prstGeom prst="rect">
                <a:avLst/>
              </a:prstGeom>
            </p:spPr>
          </p:pic>
          <p:sp>
            <p:nvSpPr>
              <p:cNvPr id="7" name="object 7"/>
              <p:cNvSpPr/>
              <p:nvPr/>
            </p:nvSpPr>
            <p:spPr>
              <a:xfrm>
                <a:off x="452437" y="2661348"/>
                <a:ext cx="8389620" cy="2981325"/>
              </a:xfrm>
              <a:custGeom>
                <a:avLst/>
                <a:gdLst/>
                <a:ahLst/>
                <a:cxnLst/>
                <a:rect l="l" t="t" r="r" b="b"/>
                <a:pathLst>
                  <a:path w="8389620" h="2981325">
                    <a:moveTo>
                      <a:pt x="0" y="2981325"/>
                    </a:moveTo>
                    <a:lnTo>
                      <a:pt x="8389620" y="2981325"/>
                    </a:lnTo>
                    <a:lnTo>
                      <a:pt x="8389620" y="0"/>
                    </a:lnTo>
                    <a:lnTo>
                      <a:pt x="0" y="0"/>
                    </a:lnTo>
                    <a:lnTo>
                      <a:pt x="0" y="2981325"/>
                    </a:lnTo>
                    <a:close/>
                  </a:path>
                </a:pathLst>
              </a:custGeom>
              <a:ln w="9525">
                <a:solidFill>
                  <a:srgbClr val="000000"/>
                </a:solidFill>
              </a:ln>
            </p:spPr>
            <p:txBody>
              <a:bodyPr wrap="square" lIns="0" tIns="0" rIns="0" bIns="0" rtlCol="0"/>
              <a:lstStyle/>
              <a:p>
                <a:endParaRPr/>
              </a:p>
            </p:txBody>
          </p:sp>
          <p:sp>
            <p:nvSpPr>
              <p:cNvPr id="8" name="object 8"/>
              <p:cNvSpPr/>
              <p:nvPr/>
            </p:nvSpPr>
            <p:spPr>
              <a:xfrm>
                <a:off x="5196204" y="2247010"/>
                <a:ext cx="442595" cy="737870"/>
              </a:xfrm>
              <a:custGeom>
                <a:avLst/>
                <a:gdLst/>
                <a:ahLst/>
                <a:cxnLst/>
                <a:rect l="l" t="t" r="r" b="b"/>
                <a:pathLst>
                  <a:path w="442595" h="737869">
                    <a:moveTo>
                      <a:pt x="442595" y="0"/>
                    </a:moveTo>
                    <a:lnTo>
                      <a:pt x="0" y="737742"/>
                    </a:lnTo>
                  </a:path>
                  <a:path w="442595" h="737869">
                    <a:moveTo>
                      <a:pt x="1143" y="638555"/>
                    </a:moveTo>
                    <a:lnTo>
                      <a:pt x="0" y="737742"/>
                    </a:lnTo>
                    <a:lnTo>
                      <a:pt x="86995" y="689990"/>
                    </a:lnTo>
                  </a:path>
                </a:pathLst>
              </a:custGeom>
              <a:ln w="28575">
                <a:solidFill>
                  <a:srgbClr val="DDAD21"/>
                </a:solidFill>
              </a:ln>
            </p:spPr>
            <p:txBody>
              <a:bodyPr wrap="square" lIns="0" tIns="0" rIns="0" bIns="0" rtlCol="0"/>
              <a:lstStyle/>
              <a:p>
                <a:endParaRPr/>
              </a:p>
            </p:txBody>
          </p:sp>
          <p:sp>
            <p:nvSpPr>
              <p:cNvPr id="9" name="object 9"/>
              <p:cNvSpPr/>
              <p:nvPr/>
            </p:nvSpPr>
            <p:spPr>
              <a:xfrm>
                <a:off x="3429000" y="2894710"/>
                <a:ext cx="1752600" cy="2438400"/>
              </a:xfrm>
              <a:custGeom>
                <a:avLst/>
                <a:gdLst/>
                <a:ahLst/>
                <a:cxnLst/>
                <a:rect l="l" t="t" r="r" b="b"/>
                <a:pathLst>
                  <a:path w="1752600" h="2438400">
                    <a:moveTo>
                      <a:pt x="1066800" y="228600"/>
                    </a:moveTo>
                    <a:lnTo>
                      <a:pt x="1752600" y="228600"/>
                    </a:lnTo>
                    <a:lnTo>
                      <a:pt x="1752600" y="0"/>
                    </a:lnTo>
                    <a:lnTo>
                      <a:pt x="1066800" y="0"/>
                    </a:lnTo>
                    <a:lnTo>
                      <a:pt x="1066800" y="228600"/>
                    </a:lnTo>
                    <a:close/>
                  </a:path>
                  <a:path w="1752600" h="2438400">
                    <a:moveTo>
                      <a:pt x="0" y="2438400"/>
                    </a:moveTo>
                    <a:lnTo>
                      <a:pt x="1752600" y="2438400"/>
                    </a:lnTo>
                    <a:lnTo>
                      <a:pt x="1752600" y="1905000"/>
                    </a:lnTo>
                    <a:lnTo>
                      <a:pt x="0" y="1905000"/>
                    </a:lnTo>
                    <a:lnTo>
                      <a:pt x="0" y="2438400"/>
                    </a:lnTo>
                    <a:close/>
                  </a:path>
                </a:pathLst>
              </a:custGeom>
              <a:ln w="25400">
                <a:solidFill>
                  <a:srgbClr val="DDAD21"/>
                </a:solidFill>
              </a:ln>
            </p:spPr>
            <p:txBody>
              <a:bodyPr wrap="square" lIns="0" tIns="0" rIns="0" bIns="0" rtlCol="0"/>
              <a:lstStyle/>
              <a:p>
                <a:endParaRPr/>
              </a:p>
            </p:txBody>
          </p:sp>
          <p:sp>
            <p:nvSpPr>
              <p:cNvPr id="10" name="object 10"/>
              <p:cNvSpPr/>
              <p:nvPr/>
            </p:nvSpPr>
            <p:spPr>
              <a:xfrm>
                <a:off x="4328414" y="5349366"/>
                <a:ext cx="624840" cy="441325"/>
              </a:xfrm>
              <a:custGeom>
                <a:avLst/>
                <a:gdLst/>
                <a:ahLst/>
                <a:cxnLst/>
                <a:rect l="l" t="t" r="r" b="b"/>
                <a:pathLst>
                  <a:path w="624839" h="441325">
                    <a:moveTo>
                      <a:pt x="624586" y="440944"/>
                    </a:moveTo>
                    <a:lnTo>
                      <a:pt x="0" y="0"/>
                    </a:lnTo>
                  </a:path>
                </a:pathLst>
              </a:custGeom>
              <a:ln w="28573">
                <a:solidFill>
                  <a:srgbClr val="DDAD21"/>
                </a:solidFill>
              </a:ln>
            </p:spPr>
            <p:txBody>
              <a:bodyPr wrap="square" lIns="0" tIns="0" rIns="0" bIns="0" rtlCol="0"/>
              <a:lstStyle/>
              <a:p>
                <a:endParaRPr/>
              </a:p>
            </p:txBody>
          </p:sp>
          <p:sp>
            <p:nvSpPr>
              <p:cNvPr id="11" name="object 11"/>
              <p:cNvSpPr/>
              <p:nvPr/>
            </p:nvSpPr>
            <p:spPr>
              <a:xfrm>
                <a:off x="4328414" y="5349366"/>
                <a:ext cx="99060" cy="90805"/>
              </a:xfrm>
              <a:custGeom>
                <a:avLst/>
                <a:gdLst/>
                <a:ahLst/>
                <a:cxnLst/>
                <a:rect l="l" t="t" r="r" b="b"/>
                <a:pathLst>
                  <a:path w="99060" h="90804">
                    <a:moveTo>
                      <a:pt x="41148" y="90297"/>
                    </a:moveTo>
                    <a:lnTo>
                      <a:pt x="0" y="0"/>
                    </a:lnTo>
                    <a:lnTo>
                      <a:pt x="98933" y="8636"/>
                    </a:lnTo>
                  </a:path>
                </a:pathLst>
              </a:custGeom>
              <a:ln w="28575">
                <a:solidFill>
                  <a:srgbClr val="DDAD21"/>
                </a:solidFill>
              </a:ln>
            </p:spPr>
            <p:txBody>
              <a:bodyPr wrap="square" lIns="0" tIns="0" rIns="0" bIns="0" rtlCol="0"/>
              <a:lstStyle/>
              <a:p>
                <a:endParaRPr/>
              </a:p>
            </p:txBody>
          </p:sp>
        </p:grpSp>
        <p:sp>
          <p:nvSpPr>
            <p:cNvPr id="12" name="object 12"/>
            <p:cNvSpPr txBox="1"/>
            <p:nvPr/>
          </p:nvSpPr>
          <p:spPr>
            <a:xfrm>
              <a:off x="4343400" y="5790310"/>
              <a:ext cx="1219200" cy="685800"/>
            </a:xfrm>
            <a:prstGeom prst="rect">
              <a:avLst/>
            </a:prstGeom>
            <a:ln w="25400">
              <a:solidFill>
                <a:srgbClr val="DDAD21"/>
              </a:solidFill>
            </a:ln>
          </p:spPr>
          <p:txBody>
            <a:bodyPr vert="horz" wrap="square" lIns="0" tIns="86360" rIns="0" bIns="0" rtlCol="0">
              <a:spAutoFit/>
            </a:bodyPr>
            <a:lstStyle/>
            <a:p>
              <a:pPr marL="90170" marR="111125">
                <a:lnSpc>
                  <a:spcPct val="99200"/>
                </a:lnSpc>
                <a:spcBef>
                  <a:spcPts val="680"/>
                </a:spcBef>
              </a:pPr>
              <a:r>
                <a:rPr sz="1100" dirty="0">
                  <a:latin typeface="Calibri"/>
                  <a:cs typeface="Calibri"/>
                </a:rPr>
                <a:t>Change </a:t>
              </a:r>
              <a:r>
                <a:rPr sz="1100" spc="-25" dirty="0">
                  <a:latin typeface="Calibri"/>
                  <a:cs typeface="Calibri"/>
                </a:rPr>
                <a:t>the </a:t>
              </a:r>
              <a:r>
                <a:rPr sz="1100" dirty="0">
                  <a:latin typeface="Calibri"/>
                  <a:cs typeface="Calibri"/>
                </a:rPr>
                <a:t>canvas</a:t>
              </a:r>
              <a:r>
                <a:rPr sz="1100" spc="-75" dirty="0">
                  <a:latin typeface="Calibri"/>
                  <a:cs typeface="Calibri"/>
                </a:rPr>
                <a:t> </a:t>
              </a:r>
              <a:r>
                <a:rPr sz="1100" dirty="0">
                  <a:latin typeface="Calibri"/>
                  <a:cs typeface="Calibri"/>
                </a:rPr>
                <a:t>and</a:t>
              </a:r>
              <a:r>
                <a:rPr sz="1100" spc="-60" dirty="0">
                  <a:latin typeface="Calibri"/>
                  <a:cs typeface="Calibri"/>
                </a:rPr>
                <a:t> </a:t>
              </a:r>
              <a:r>
                <a:rPr sz="1100" spc="-10" dirty="0">
                  <a:latin typeface="Calibri"/>
                  <a:cs typeface="Calibri"/>
                </a:rPr>
                <a:t>graph. colors.</a:t>
              </a:r>
              <a:endParaRPr sz="1100">
                <a:latin typeface="Calibri"/>
                <a:cs typeface="Calibri"/>
              </a:endParaRPr>
            </a:p>
          </p:txBody>
        </p:sp>
        <p:sp>
          <p:nvSpPr>
            <p:cNvPr id="13" name="object 13"/>
            <p:cNvSpPr txBox="1"/>
            <p:nvPr/>
          </p:nvSpPr>
          <p:spPr>
            <a:xfrm>
              <a:off x="5638800" y="1980310"/>
              <a:ext cx="1676400" cy="533400"/>
            </a:xfrm>
            <a:prstGeom prst="rect">
              <a:avLst/>
            </a:prstGeom>
            <a:ln w="25400">
              <a:solidFill>
                <a:srgbClr val="DDAD21"/>
              </a:solidFill>
            </a:ln>
          </p:spPr>
          <p:txBody>
            <a:bodyPr vert="horz" wrap="square" lIns="0" tIns="14604" rIns="0" bIns="0" rtlCol="0">
              <a:spAutoFit/>
            </a:bodyPr>
            <a:lstStyle/>
            <a:p>
              <a:pPr marL="90170" marR="220979">
                <a:lnSpc>
                  <a:spcPts val="1310"/>
                </a:lnSpc>
                <a:spcBef>
                  <a:spcPts val="114"/>
                </a:spcBef>
              </a:pPr>
              <a:r>
                <a:rPr sz="1100" dirty="0">
                  <a:latin typeface="Calibri"/>
                  <a:cs typeface="Calibri"/>
                </a:rPr>
                <a:t>Edit</a:t>
              </a:r>
              <a:r>
                <a:rPr sz="1100" spc="-5" dirty="0">
                  <a:latin typeface="Calibri"/>
                  <a:cs typeface="Calibri"/>
                </a:rPr>
                <a:t> </a:t>
              </a:r>
              <a:r>
                <a:rPr sz="1100" dirty="0">
                  <a:latin typeface="Calibri"/>
                  <a:cs typeface="Calibri"/>
                </a:rPr>
                <a:t>the</a:t>
              </a:r>
              <a:r>
                <a:rPr sz="1100" spc="-15" dirty="0">
                  <a:latin typeface="Calibri"/>
                  <a:cs typeface="Calibri"/>
                </a:rPr>
                <a:t> </a:t>
              </a:r>
              <a:r>
                <a:rPr sz="1100" dirty="0">
                  <a:latin typeface="Calibri"/>
                  <a:cs typeface="Calibri"/>
                </a:rPr>
                <a:t>titles</a:t>
              </a:r>
              <a:r>
                <a:rPr sz="1100" spc="-10" dirty="0">
                  <a:latin typeface="Calibri"/>
                  <a:cs typeface="Calibri"/>
                </a:rPr>
                <a:t> </a:t>
              </a:r>
              <a:r>
                <a:rPr sz="1100" dirty="0">
                  <a:latin typeface="Calibri"/>
                  <a:cs typeface="Calibri"/>
                </a:rPr>
                <a:t>and</a:t>
              </a:r>
              <a:r>
                <a:rPr sz="1100" spc="-15" dirty="0">
                  <a:latin typeface="Calibri"/>
                  <a:cs typeface="Calibri"/>
                </a:rPr>
                <a:t> </a:t>
              </a:r>
              <a:r>
                <a:rPr sz="1100" spc="-20" dirty="0">
                  <a:latin typeface="Calibri"/>
                  <a:cs typeface="Calibri"/>
                </a:rPr>
                <a:t>axis </a:t>
              </a:r>
              <a:r>
                <a:rPr sz="1100" spc="-10" dirty="0">
                  <a:latin typeface="Calibri"/>
                  <a:cs typeface="Calibri"/>
                </a:rPr>
                <a:t>labels</a:t>
              </a:r>
              <a:r>
                <a:rPr sz="1100" spc="-20" dirty="0">
                  <a:latin typeface="Calibri"/>
                  <a:cs typeface="Calibri"/>
                </a:rPr>
                <a:t> </a:t>
              </a:r>
              <a:r>
                <a:rPr sz="1100" spc="-10" dirty="0">
                  <a:latin typeface="Calibri"/>
                  <a:cs typeface="Calibri"/>
                </a:rPr>
                <a:t>to</a:t>
              </a:r>
              <a:r>
                <a:rPr sz="1100" spc="-25" dirty="0">
                  <a:latin typeface="Calibri"/>
                  <a:cs typeface="Calibri"/>
                </a:rPr>
                <a:t> </a:t>
              </a:r>
              <a:r>
                <a:rPr sz="1100" spc="-10" dirty="0">
                  <a:latin typeface="Calibri"/>
                  <a:cs typeface="Calibri"/>
                </a:rPr>
                <a:t>customize</a:t>
              </a:r>
              <a:r>
                <a:rPr sz="1100" spc="-40" dirty="0">
                  <a:latin typeface="Calibri"/>
                  <a:cs typeface="Calibri"/>
                </a:rPr>
                <a:t> </a:t>
              </a:r>
              <a:r>
                <a:rPr sz="1100" spc="-20" dirty="0">
                  <a:latin typeface="Calibri"/>
                  <a:cs typeface="Calibri"/>
                </a:rPr>
                <a:t>your </a:t>
              </a:r>
              <a:r>
                <a:rPr sz="1100" spc="-10" dirty="0">
                  <a:latin typeface="Calibri"/>
                  <a:cs typeface="Calibri"/>
                </a:rPr>
                <a:t>graph.</a:t>
              </a:r>
              <a:endParaRPr sz="1100">
                <a:latin typeface="Calibri"/>
                <a:cs typeface="Calibri"/>
              </a:endParaRPr>
            </a:p>
          </p:txBody>
        </p:sp>
      </p:gr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Ad</a:t>
            </a:r>
            <a:r>
              <a:rPr spc="-40" dirty="0"/>
              <a:t> </a:t>
            </a:r>
            <a:r>
              <a:rPr dirty="0"/>
              <a:t>Hoc</a:t>
            </a:r>
            <a:r>
              <a:rPr spc="-25" dirty="0"/>
              <a:t> </a:t>
            </a:r>
            <a:r>
              <a:rPr spc="-10" dirty="0"/>
              <a:t>Reports</a:t>
            </a:r>
          </a:p>
          <a:p>
            <a:pPr marL="12700">
              <a:lnSpc>
                <a:spcPct val="100000"/>
              </a:lnSpc>
              <a:spcBef>
                <a:spcPts val="25"/>
              </a:spcBef>
            </a:pPr>
            <a:r>
              <a:rPr b="0" i="1" dirty="0">
                <a:latin typeface="Calibri"/>
                <a:cs typeface="Calibri"/>
              </a:rPr>
              <a:t>5</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5</a:t>
            </a:r>
          </a:p>
        </p:txBody>
      </p:sp>
      <p:sp>
        <p:nvSpPr>
          <p:cNvPr id="3" name="object 3"/>
          <p:cNvSpPr txBox="1"/>
          <p:nvPr/>
        </p:nvSpPr>
        <p:spPr>
          <a:xfrm>
            <a:off x="764540" y="1392681"/>
            <a:ext cx="7641590" cy="753745"/>
          </a:xfrm>
          <a:prstGeom prst="rect">
            <a:avLst/>
          </a:prstGeom>
        </p:spPr>
        <p:txBody>
          <a:bodyPr vert="horz" wrap="square" lIns="0" tIns="13335" rIns="0" bIns="0" rtlCol="0">
            <a:spAutoFit/>
          </a:bodyPr>
          <a:lstStyle/>
          <a:p>
            <a:pPr marL="12700" marR="5080" algn="just">
              <a:lnSpc>
                <a:spcPct val="99500"/>
              </a:lnSpc>
              <a:spcBef>
                <a:spcPts val="105"/>
              </a:spcBef>
            </a:pPr>
            <a:r>
              <a:rPr sz="1600" i="1" dirty="0">
                <a:latin typeface="Calibri"/>
                <a:cs typeface="Calibri"/>
              </a:rPr>
              <a:t>Insight</a:t>
            </a:r>
            <a:r>
              <a:rPr sz="1600" i="1" spc="-30" dirty="0">
                <a:latin typeface="Calibri"/>
                <a:cs typeface="Calibri"/>
              </a:rPr>
              <a:t> </a:t>
            </a:r>
            <a:r>
              <a:rPr sz="1600" dirty="0">
                <a:latin typeface="Calibri"/>
                <a:cs typeface="Calibri"/>
              </a:rPr>
              <a:t>graphs</a:t>
            </a:r>
            <a:r>
              <a:rPr sz="1600" spc="-55" dirty="0">
                <a:latin typeface="Calibri"/>
                <a:cs typeface="Calibri"/>
              </a:rPr>
              <a:t> </a:t>
            </a:r>
            <a:r>
              <a:rPr sz="1600" dirty="0">
                <a:latin typeface="Calibri"/>
                <a:cs typeface="Calibri"/>
              </a:rPr>
              <a:t>also</a:t>
            </a:r>
            <a:r>
              <a:rPr sz="1600" spc="-55" dirty="0">
                <a:latin typeface="Calibri"/>
                <a:cs typeface="Calibri"/>
              </a:rPr>
              <a:t> </a:t>
            </a:r>
            <a:r>
              <a:rPr sz="1600" dirty="0">
                <a:latin typeface="Calibri"/>
                <a:cs typeface="Calibri"/>
              </a:rPr>
              <a:t>include</a:t>
            </a:r>
            <a:r>
              <a:rPr sz="1600" spc="-75" dirty="0">
                <a:latin typeface="Calibri"/>
                <a:cs typeface="Calibri"/>
              </a:rPr>
              <a:t> </a:t>
            </a:r>
            <a:r>
              <a:rPr sz="1600" dirty="0">
                <a:latin typeface="Calibri"/>
                <a:cs typeface="Calibri"/>
              </a:rPr>
              <a:t>the</a:t>
            </a:r>
            <a:r>
              <a:rPr sz="1600" spc="-45" dirty="0">
                <a:latin typeface="Calibri"/>
                <a:cs typeface="Calibri"/>
              </a:rPr>
              <a:t> </a:t>
            </a:r>
            <a:r>
              <a:rPr sz="1600" spc="-10" dirty="0">
                <a:latin typeface="Calibri"/>
                <a:cs typeface="Calibri"/>
              </a:rPr>
              <a:t>functionality</a:t>
            </a:r>
            <a:r>
              <a:rPr sz="1600" spc="-80" dirty="0">
                <a:latin typeface="Calibri"/>
                <a:cs typeface="Calibri"/>
              </a:rPr>
              <a:t> </a:t>
            </a:r>
            <a:r>
              <a:rPr sz="1600" dirty="0">
                <a:latin typeface="Calibri"/>
                <a:cs typeface="Calibri"/>
              </a:rPr>
              <a:t>to</a:t>
            </a:r>
            <a:r>
              <a:rPr sz="1600" spc="-45" dirty="0">
                <a:latin typeface="Calibri"/>
                <a:cs typeface="Calibri"/>
              </a:rPr>
              <a:t> </a:t>
            </a:r>
            <a:r>
              <a:rPr sz="1600" dirty="0">
                <a:latin typeface="Calibri"/>
                <a:cs typeface="Calibri"/>
              </a:rPr>
              <a:t>view</a:t>
            </a:r>
            <a:r>
              <a:rPr sz="1600" spc="-40" dirty="0">
                <a:latin typeface="Calibri"/>
                <a:cs typeface="Calibri"/>
              </a:rPr>
              <a:t> </a:t>
            </a:r>
            <a:r>
              <a:rPr sz="1600" dirty="0">
                <a:latin typeface="Calibri"/>
                <a:cs typeface="Calibri"/>
              </a:rPr>
              <a:t>changes</a:t>
            </a:r>
            <a:r>
              <a:rPr sz="1600" spc="-75" dirty="0">
                <a:latin typeface="Calibri"/>
                <a:cs typeface="Calibri"/>
              </a:rPr>
              <a:t> </a:t>
            </a:r>
            <a:r>
              <a:rPr sz="1600" dirty="0">
                <a:latin typeface="Calibri"/>
                <a:cs typeface="Calibri"/>
              </a:rPr>
              <a:t>in</a:t>
            </a:r>
            <a:r>
              <a:rPr sz="1600" spc="-70" dirty="0">
                <a:latin typeface="Calibri"/>
                <a:cs typeface="Calibri"/>
              </a:rPr>
              <a:t> </a:t>
            </a:r>
            <a:r>
              <a:rPr sz="1600" dirty="0">
                <a:latin typeface="Calibri"/>
                <a:cs typeface="Calibri"/>
              </a:rPr>
              <a:t>information</a:t>
            </a:r>
            <a:r>
              <a:rPr sz="1600" spc="-40" dirty="0">
                <a:latin typeface="Calibri"/>
                <a:cs typeface="Calibri"/>
              </a:rPr>
              <a:t> </a:t>
            </a:r>
            <a:r>
              <a:rPr sz="1600" dirty="0">
                <a:latin typeface="Calibri"/>
                <a:cs typeface="Calibri"/>
              </a:rPr>
              <a:t>over</a:t>
            </a:r>
            <a:r>
              <a:rPr sz="1600" spc="-35" dirty="0">
                <a:latin typeface="Calibri"/>
                <a:cs typeface="Calibri"/>
              </a:rPr>
              <a:t> </a:t>
            </a:r>
            <a:r>
              <a:rPr sz="1600" dirty="0">
                <a:latin typeface="Calibri"/>
                <a:cs typeface="Calibri"/>
              </a:rPr>
              <a:t>time</a:t>
            </a:r>
            <a:r>
              <a:rPr sz="1600" spc="-60" dirty="0">
                <a:latin typeface="Calibri"/>
                <a:cs typeface="Calibri"/>
              </a:rPr>
              <a:t> </a:t>
            </a:r>
            <a:r>
              <a:rPr sz="1600" dirty="0">
                <a:latin typeface="Calibri"/>
                <a:cs typeface="Calibri"/>
              </a:rPr>
              <a:t>or</a:t>
            </a:r>
            <a:r>
              <a:rPr sz="1600" spc="-45" dirty="0">
                <a:latin typeface="Calibri"/>
                <a:cs typeface="Calibri"/>
              </a:rPr>
              <a:t> </a:t>
            </a:r>
            <a:r>
              <a:rPr sz="1600" spc="-20" dirty="0">
                <a:latin typeface="Calibri"/>
                <a:cs typeface="Calibri"/>
              </a:rPr>
              <a:t>data </a:t>
            </a:r>
            <a:r>
              <a:rPr sz="1600" dirty="0">
                <a:latin typeface="Calibri"/>
                <a:cs typeface="Calibri"/>
              </a:rPr>
              <a:t>sets.</a:t>
            </a:r>
            <a:r>
              <a:rPr sz="1600" spc="-25" dirty="0">
                <a:latin typeface="Calibri"/>
                <a:cs typeface="Calibri"/>
              </a:rPr>
              <a:t> </a:t>
            </a:r>
            <a:r>
              <a:rPr sz="1600" dirty="0">
                <a:latin typeface="Calibri"/>
                <a:cs typeface="Calibri"/>
              </a:rPr>
              <a:t>The</a:t>
            </a:r>
            <a:r>
              <a:rPr sz="1600" spc="-30" dirty="0">
                <a:latin typeface="Calibri"/>
                <a:cs typeface="Calibri"/>
              </a:rPr>
              <a:t> </a:t>
            </a:r>
            <a:r>
              <a:rPr sz="1600" dirty="0">
                <a:latin typeface="Calibri"/>
                <a:cs typeface="Calibri"/>
              </a:rPr>
              <a:t>example</a:t>
            </a:r>
            <a:r>
              <a:rPr sz="1600" spc="-15" dirty="0">
                <a:latin typeface="Calibri"/>
                <a:cs typeface="Calibri"/>
              </a:rPr>
              <a:t> </a:t>
            </a:r>
            <a:r>
              <a:rPr sz="1600" dirty="0">
                <a:latin typeface="Calibri"/>
                <a:cs typeface="Calibri"/>
              </a:rPr>
              <a:t>portrayed</a:t>
            </a:r>
            <a:r>
              <a:rPr sz="1600" spc="-30" dirty="0">
                <a:latin typeface="Calibri"/>
                <a:cs typeface="Calibri"/>
              </a:rPr>
              <a:t> </a:t>
            </a:r>
            <a:r>
              <a:rPr sz="1600" spc="-10" dirty="0">
                <a:latin typeface="Calibri"/>
                <a:cs typeface="Calibri"/>
              </a:rPr>
              <a:t>demonstrates</a:t>
            </a:r>
            <a:r>
              <a:rPr sz="1600" spc="-30" dirty="0">
                <a:latin typeface="Calibri"/>
                <a:cs typeface="Calibri"/>
              </a:rPr>
              <a:t> </a:t>
            </a:r>
            <a:r>
              <a:rPr sz="1600" dirty="0">
                <a:latin typeface="Calibri"/>
                <a:cs typeface="Calibri"/>
              </a:rPr>
              <a:t>this</a:t>
            </a:r>
            <a:r>
              <a:rPr sz="1600" spc="-30" dirty="0">
                <a:latin typeface="Calibri"/>
                <a:cs typeface="Calibri"/>
              </a:rPr>
              <a:t> </a:t>
            </a:r>
            <a:r>
              <a:rPr sz="1600" dirty="0">
                <a:latin typeface="Calibri"/>
                <a:cs typeface="Calibri"/>
              </a:rPr>
              <a:t>functionality</a:t>
            </a:r>
            <a:r>
              <a:rPr sz="1600" spc="-25" dirty="0">
                <a:latin typeface="Calibri"/>
                <a:cs typeface="Calibri"/>
              </a:rPr>
              <a:t> </a:t>
            </a:r>
            <a:r>
              <a:rPr sz="1600" dirty="0">
                <a:latin typeface="Calibri"/>
                <a:cs typeface="Calibri"/>
              </a:rPr>
              <a:t>with</a:t>
            </a:r>
            <a:r>
              <a:rPr sz="1600" spc="-30" dirty="0">
                <a:latin typeface="Calibri"/>
                <a:cs typeface="Calibri"/>
              </a:rPr>
              <a:t> </a:t>
            </a:r>
            <a:r>
              <a:rPr sz="1600" dirty="0">
                <a:latin typeface="Calibri"/>
                <a:cs typeface="Calibri"/>
              </a:rPr>
              <a:t>Pay</a:t>
            </a:r>
            <a:r>
              <a:rPr sz="1600" spc="-25" dirty="0">
                <a:latin typeface="Calibri"/>
                <a:cs typeface="Calibri"/>
              </a:rPr>
              <a:t> </a:t>
            </a:r>
            <a:r>
              <a:rPr sz="1600" dirty="0">
                <a:latin typeface="Calibri"/>
                <a:cs typeface="Calibri"/>
              </a:rPr>
              <a:t>Plan</a:t>
            </a:r>
            <a:r>
              <a:rPr sz="1600" spc="-30" dirty="0">
                <a:latin typeface="Calibri"/>
                <a:cs typeface="Calibri"/>
              </a:rPr>
              <a:t> </a:t>
            </a:r>
            <a:r>
              <a:rPr sz="1600" dirty="0">
                <a:latin typeface="Calibri"/>
                <a:cs typeface="Calibri"/>
              </a:rPr>
              <a:t>Codes</a:t>
            </a:r>
            <a:r>
              <a:rPr sz="1600" spc="-30" dirty="0">
                <a:latin typeface="Calibri"/>
                <a:cs typeface="Calibri"/>
              </a:rPr>
              <a:t> </a:t>
            </a:r>
            <a:r>
              <a:rPr sz="1600" dirty="0">
                <a:latin typeface="Calibri"/>
                <a:cs typeface="Calibri"/>
              </a:rPr>
              <a:t>and</a:t>
            </a:r>
            <a:r>
              <a:rPr sz="1600" spc="-15" dirty="0">
                <a:latin typeface="Calibri"/>
                <a:cs typeface="Calibri"/>
              </a:rPr>
              <a:t> </a:t>
            </a:r>
            <a:r>
              <a:rPr sz="1600" spc="-10" dirty="0">
                <a:latin typeface="Calibri"/>
                <a:cs typeface="Calibri"/>
              </a:rPr>
              <a:t>Grade </a:t>
            </a:r>
            <a:r>
              <a:rPr sz="1600" dirty="0">
                <a:latin typeface="Calibri"/>
                <a:cs typeface="Calibri"/>
              </a:rPr>
              <a:t>Codes</a:t>
            </a:r>
            <a:r>
              <a:rPr sz="1600" spc="-40" dirty="0">
                <a:latin typeface="Calibri"/>
                <a:cs typeface="Calibri"/>
              </a:rPr>
              <a:t> </a:t>
            </a:r>
            <a:r>
              <a:rPr sz="1600" dirty="0">
                <a:latin typeface="Calibri"/>
                <a:cs typeface="Calibri"/>
              </a:rPr>
              <a:t>based</a:t>
            </a:r>
            <a:r>
              <a:rPr sz="1600" spc="-40" dirty="0">
                <a:latin typeface="Calibri"/>
                <a:cs typeface="Calibri"/>
              </a:rPr>
              <a:t> </a:t>
            </a:r>
            <a:r>
              <a:rPr sz="1600" dirty="0">
                <a:latin typeface="Calibri"/>
                <a:cs typeface="Calibri"/>
              </a:rPr>
              <a:t>on</a:t>
            </a:r>
            <a:r>
              <a:rPr sz="1600" spc="-40" dirty="0">
                <a:latin typeface="Calibri"/>
                <a:cs typeface="Calibri"/>
              </a:rPr>
              <a:t> </a:t>
            </a:r>
            <a:r>
              <a:rPr sz="1600" spc="-10" dirty="0">
                <a:latin typeface="Calibri"/>
                <a:cs typeface="Calibri"/>
              </a:rPr>
              <a:t>level.</a:t>
            </a:r>
            <a:endParaRPr sz="1600">
              <a:latin typeface="Calibri"/>
              <a:cs typeface="Calibri"/>
            </a:endParaRPr>
          </a:p>
        </p:txBody>
      </p:sp>
      <p:sp>
        <p:nvSpPr>
          <p:cNvPr id="11" name="object 11"/>
          <p:cNvSpPr txBox="1"/>
          <p:nvPr/>
        </p:nvSpPr>
        <p:spPr>
          <a:xfrm>
            <a:off x="304800" y="2739644"/>
            <a:ext cx="1374140" cy="762000"/>
          </a:xfrm>
          <a:prstGeom prst="rect">
            <a:avLst/>
          </a:prstGeom>
          <a:ln w="25400">
            <a:solidFill>
              <a:srgbClr val="DDAD21"/>
            </a:solidFill>
          </a:ln>
        </p:spPr>
        <p:txBody>
          <a:bodyPr vert="horz" wrap="square" lIns="0" tIns="36195" rIns="0" bIns="0" rtlCol="0">
            <a:spAutoFit/>
          </a:bodyPr>
          <a:lstStyle/>
          <a:p>
            <a:pPr marL="89535" marR="169545">
              <a:lnSpc>
                <a:spcPct val="100000"/>
              </a:lnSpc>
              <a:spcBef>
                <a:spcPts val="285"/>
              </a:spcBef>
            </a:pPr>
            <a:r>
              <a:rPr sz="1100" dirty="0">
                <a:latin typeface="Calibri"/>
                <a:cs typeface="Calibri"/>
              </a:rPr>
              <a:t>Move</a:t>
            </a:r>
            <a:r>
              <a:rPr sz="1100" spc="-55" dirty="0">
                <a:latin typeface="Calibri"/>
                <a:cs typeface="Calibri"/>
              </a:rPr>
              <a:t> </a:t>
            </a:r>
            <a:r>
              <a:rPr sz="1100" dirty="0">
                <a:latin typeface="Calibri"/>
                <a:cs typeface="Calibri"/>
              </a:rPr>
              <a:t>the</a:t>
            </a:r>
            <a:r>
              <a:rPr sz="1100" spc="-30" dirty="0">
                <a:latin typeface="Calibri"/>
                <a:cs typeface="Calibri"/>
              </a:rPr>
              <a:t> </a:t>
            </a:r>
            <a:r>
              <a:rPr sz="1100" dirty="0">
                <a:latin typeface="Calibri"/>
                <a:cs typeface="Calibri"/>
              </a:rPr>
              <a:t>slider</a:t>
            </a:r>
            <a:r>
              <a:rPr sz="1100" spc="-15" dirty="0">
                <a:latin typeface="Calibri"/>
                <a:cs typeface="Calibri"/>
              </a:rPr>
              <a:t> </a:t>
            </a:r>
            <a:r>
              <a:rPr sz="1100" spc="-25" dirty="0">
                <a:latin typeface="Calibri"/>
                <a:cs typeface="Calibri"/>
              </a:rPr>
              <a:t>bar </a:t>
            </a:r>
            <a:r>
              <a:rPr sz="1100" dirty="0">
                <a:latin typeface="Calibri"/>
                <a:cs typeface="Calibri"/>
              </a:rPr>
              <a:t>to</a:t>
            </a:r>
            <a:r>
              <a:rPr sz="1100" spc="-10" dirty="0">
                <a:latin typeface="Calibri"/>
                <a:cs typeface="Calibri"/>
              </a:rPr>
              <a:t> </a:t>
            </a:r>
            <a:r>
              <a:rPr sz="1100" dirty="0">
                <a:latin typeface="Calibri"/>
                <a:cs typeface="Calibri"/>
              </a:rPr>
              <a:t>animate</a:t>
            </a:r>
            <a:r>
              <a:rPr sz="1100" spc="-10" dirty="0">
                <a:latin typeface="Calibri"/>
                <a:cs typeface="Calibri"/>
              </a:rPr>
              <a:t> </a:t>
            </a:r>
            <a:r>
              <a:rPr sz="1100" spc="-25" dirty="0">
                <a:latin typeface="Calibri"/>
                <a:cs typeface="Calibri"/>
              </a:rPr>
              <a:t>the </a:t>
            </a:r>
            <a:r>
              <a:rPr sz="1100" spc="-10" dirty="0">
                <a:latin typeface="Calibri"/>
                <a:cs typeface="Calibri"/>
              </a:rPr>
              <a:t>graph</a:t>
            </a:r>
            <a:r>
              <a:rPr sz="1100" spc="-30" dirty="0">
                <a:latin typeface="Calibri"/>
                <a:cs typeface="Calibri"/>
              </a:rPr>
              <a:t> </a:t>
            </a:r>
            <a:r>
              <a:rPr sz="1100" dirty="0">
                <a:latin typeface="Calibri"/>
                <a:cs typeface="Calibri"/>
              </a:rPr>
              <a:t>to</a:t>
            </a:r>
            <a:r>
              <a:rPr sz="1100" spc="-25" dirty="0">
                <a:latin typeface="Calibri"/>
                <a:cs typeface="Calibri"/>
              </a:rPr>
              <a:t> </a:t>
            </a:r>
            <a:r>
              <a:rPr sz="1100" spc="-10" dirty="0">
                <a:latin typeface="Calibri"/>
                <a:cs typeface="Calibri"/>
              </a:rPr>
              <a:t>display</a:t>
            </a:r>
            <a:r>
              <a:rPr sz="1100" spc="-40" dirty="0">
                <a:latin typeface="Calibri"/>
                <a:cs typeface="Calibri"/>
              </a:rPr>
              <a:t> </a:t>
            </a:r>
            <a:r>
              <a:rPr sz="1100" spc="-25" dirty="0">
                <a:latin typeface="Calibri"/>
                <a:cs typeface="Calibri"/>
              </a:rPr>
              <a:t>the </a:t>
            </a:r>
            <a:r>
              <a:rPr sz="1100" dirty="0">
                <a:latin typeface="Calibri"/>
                <a:cs typeface="Calibri"/>
              </a:rPr>
              <a:t>next</a:t>
            </a:r>
            <a:r>
              <a:rPr sz="1100" spc="10" dirty="0">
                <a:latin typeface="Calibri"/>
                <a:cs typeface="Calibri"/>
              </a:rPr>
              <a:t> </a:t>
            </a:r>
            <a:r>
              <a:rPr sz="1100" dirty="0">
                <a:latin typeface="Calibri"/>
                <a:cs typeface="Calibri"/>
              </a:rPr>
              <a:t>data</a:t>
            </a:r>
            <a:r>
              <a:rPr sz="1100" spc="-5" dirty="0">
                <a:latin typeface="Calibri"/>
                <a:cs typeface="Calibri"/>
              </a:rPr>
              <a:t> </a:t>
            </a:r>
            <a:r>
              <a:rPr sz="1100" spc="-20" dirty="0">
                <a:latin typeface="Calibri"/>
                <a:cs typeface="Calibri"/>
              </a:rPr>
              <a:t>set.</a:t>
            </a:r>
            <a:endParaRPr sz="1100">
              <a:latin typeface="Calibri"/>
              <a:cs typeface="Calibri"/>
            </a:endParaRPr>
          </a:p>
        </p:txBody>
      </p:sp>
      <p:grpSp>
        <p:nvGrpSpPr>
          <p:cNvPr id="4" name="object 4" descr="Screenshot of an animated bar chart titled “Pay Plan-Grade by PATCO” in Insight. The chart shows employee count by pay plan and grade code, with a slider control above the graph. The slider includes play, rewind, and navigation buttons, allowing users to dynamically view changes over time or filter through data."/>
          <p:cNvGrpSpPr/>
          <p:nvPr/>
        </p:nvGrpSpPr>
        <p:grpSpPr>
          <a:xfrm>
            <a:off x="977456" y="2252370"/>
            <a:ext cx="3785235" cy="2201545"/>
            <a:chOff x="977456" y="2252370"/>
            <a:chExt cx="3785235" cy="2201545"/>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1996439" y="2402586"/>
              <a:ext cx="2766060" cy="2051304"/>
            </a:xfrm>
            <a:prstGeom prst="rect">
              <a:avLst/>
            </a:prstGeom>
          </p:spPr>
        </p:pic>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1981200" y="2390013"/>
              <a:ext cx="2743200" cy="2029968"/>
            </a:xfrm>
            <a:prstGeom prst="rect">
              <a:avLst/>
            </a:prstGeom>
          </p:spPr>
        </p:pic>
        <p:sp>
          <p:nvSpPr>
            <p:cNvPr id="7" name="object 7"/>
            <p:cNvSpPr/>
            <p:nvPr/>
          </p:nvSpPr>
          <p:spPr>
            <a:xfrm>
              <a:off x="1976374" y="2381377"/>
              <a:ext cx="2752725" cy="2039620"/>
            </a:xfrm>
            <a:custGeom>
              <a:avLst/>
              <a:gdLst/>
              <a:ahLst/>
              <a:cxnLst/>
              <a:rect l="l" t="t" r="r" b="b"/>
              <a:pathLst>
                <a:path w="2752725" h="2039620">
                  <a:moveTo>
                    <a:pt x="0" y="2039493"/>
                  </a:moveTo>
                  <a:lnTo>
                    <a:pt x="2752725" y="2039493"/>
                  </a:lnTo>
                  <a:lnTo>
                    <a:pt x="2752725" y="0"/>
                  </a:lnTo>
                  <a:lnTo>
                    <a:pt x="0" y="0"/>
                  </a:lnTo>
                  <a:lnTo>
                    <a:pt x="0" y="2039493"/>
                  </a:lnTo>
                  <a:close/>
                </a:path>
              </a:pathLst>
            </a:custGeom>
            <a:ln w="9525">
              <a:solidFill>
                <a:srgbClr val="000000"/>
              </a:solidFill>
            </a:ln>
          </p:spPr>
          <p:txBody>
            <a:bodyPr wrap="square" lIns="0" tIns="0" rIns="0" bIns="0" rtlCol="0"/>
            <a:lstStyle/>
            <a:p>
              <a:endParaRPr/>
            </a:p>
          </p:txBody>
        </p:sp>
        <p:sp>
          <p:nvSpPr>
            <p:cNvPr id="8" name="object 8"/>
            <p:cNvSpPr/>
            <p:nvPr/>
          </p:nvSpPr>
          <p:spPr>
            <a:xfrm>
              <a:off x="991742" y="2503297"/>
              <a:ext cx="962025" cy="236854"/>
            </a:xfrm>
            <a:custGeom>
              <a:avLst/>
              <a:gdLst/>
              <a:ahLst/>
              <a:cxnLst/>
              <a:rect l="l" t="t" r="r" b="b"/>
              <a:pathLst>
                <a:path w="962025" h="236855">
                  <a:moveTo>
                    <a:pt x="0" y="236347"/>
                  </a:moveTo>
                  <a:lnTo>
                    <a:pt x="962025" y="0"/>
                  </a:lnTo>
                </a:path>
              </a:pathLst>
            </a:custGeom>
            <a:ln w="28573">
              <a:solidFill>
                <a:srgbClr val="DDAD21"/>
              </a:solidFill>
            </a:ln>
          </p:spPr>
          <p:txBody>
            <a:bodyPr wrap="square" lIns="0" tIns="0" rIns="0" bIns="0" rtlCol="0"/>
            <a:lstStyle/>
            <a:p>
              <a:endParaRPr/>
            </a:p>
          </p:txBody>
        </p:sp>
        <p:sp>
          <p:nvSpPr>
            <p:cNvPr id="9" name="object 9"/>
            <p:cNvSpPr/>
            <p:nvPr/>
          </p:nvSpPr>
          <p:spPr>
            <a:xfrm>
              <a:off x="1858517" y="2475230"/>
              <a:ext cx="95250" cy="97155"/>
            </a:xfrm>
            <a:custGeom>
              <a:avLst/>
              <a:gdLst/>
              <a:ahLst/>
              <a:cxnLst/>
              <a:rect l="l" t="t" r="r" b="b"/>
              <a:pathLst>
                <a:path w="95250" h="97155">
                  <a:moveTo>
                    <a:pt x="23875" y="97028"/>
                  </a:moveTo>
                  <a:lnTo>
                    <a:pt x="95250" y="28067"/>
                  </a:lnTo>
                  <a:lnTo>
                    <a:pt x="0" y="0"/>
                  </a:lnTo>
                </a:path>
              </a:pathLst>
            </a:custGeom>
            <a:ln w="28575">
              <a:solidFill>
                <a:srgbClr val="DDAD21"/>
              </a:solidFill>
            </a:ln>
          </p:spPr>
          <p:txBody>
            <a:bodyPr wrap="square" lIns="0" tIns="0" rIns="0" bIns="0" rtlCol="0"/>
            <a:lstStyle/>
            <a:p>
              <a:endParaRPr/>
            </a:p>
          </p:txBody>
        </p:sp>
        <p:sp>
          <p:nvSpPr>
            <p:cNvPr id="10" name="object 10"/>
            <p:cNvSpPr/>
            <p:nvPr/>
          </p:nvSpPr>
          <p:spPr>
            <a:xfrm>
              <a:off x="1981200" y="2265070"/>
              <a:ext cx="2590800" cy="462915"/>
            </a:xfrm>
            <a:custGeom>
              <a:avLst/>
              <a:gdLst/>
              <a:ahLst/>
              <a:cxnLst/>
              <a:rect l="l" t="t" r="r" b="b"/>
              <a:pathLst>
                <a:path w="2590800" h="462914">
                  <a:moveTo>
                    <a:pt x="0" y="462889"/>
                  </a:moveTo>
                  <a:lnTo>
                    <a:pt x="2590800" y="462889"/>
                  </a:lnTo>
                  <a:lnTo>
                    <a:pt x="2590800" y="0"/>
                  </a:lnTo>
                  <a:lnTo>
                    <a:pt x="0" y="0"/>
                  </a:lnTo>
                  <a:lnTo>
                    <a:pt x="0" y="462889"/>
                  </a:lnTo>
                  <a:close/>
                </a:path>
              </a:pathLst>
            </a:custGeom>
            <a:ln w="25400">
              <a:solidFill>
                <a:srgbClr val="DDAD21"/>
              </a:solidFill>
            </a:ln>
          </p:spPr>
          <p:txBody>
            <a:bodyPr wrap="square" lIns="0" tIns="0" rIns="0" bIns="0" rtlCol="0"/>
            <a:lstStyle/>
            <a:p>
              <a:endParaRPr/>
            </a:p>
          </p:txBody>
        </p:sp>
      </p:grpSp>
      <p:grpSp>
        <p:nvGrpSpPr>
          <p:cNvPr id="12" name="object 12" descr="Screenshot of a bar chart titled “Pay Plan-Grade by PATCO” filtered to show “BLUE COLLAR” data via a slider at the top. The chart displays employee count for pay plan codes WG 05, WG 07, WG 09, WG 10, and WG 11. WG 10 shows the highest count. Navigation controls are available to the left and right of the slider for animation or filtering."/>
          <p:cNvGrpSpPr/>
          <p:nvPr/>
        </p:nvGrpSpPr>
        <p:grpSpPr>
          <a:xfrm>
            <a:off x="5045011" y="2385759"/>
            <a:ext cx="2766060" cy="2054860"/>
            <a:chOff x="5045011" y="2385759"/>
            <a:chExt cx="2766060" cy="2054860"/>
          </a:xfrm>
        </p:grpSpPr>
        <p:pic>
          <p:nvPicPr>
            <p:cNvPr id="13" name="object 13">
              <a:extLst>
                <a:ext uri="{C183D7F6-B498-43B3-948B-1728B52AA6E4}">
                  <adec:decorative xmlns:adec="http://schemas.microsoft.com/office/drawing/2017/decorative" val="1"/>
                </a:ext>
              </a:extLst>
            </p:cNvPr>
            <p:cNvPicPr/>
            <p:nvPr/>
          </p:nvPicPr>
          <p:blipFill>
            <a:blip r:embed="rId4" cstate="print"/>
            <a:stretch>
              <a:fillRect/>
            </a:stretch>
          </p:blipFill>
          <p:spPr>
            <a:xfrm>
              <a:off x="5070347" y="2411730"/>
              <a:ext cx="2740152" cy="2028444"/>
            </a:xfrm>
            <a:prstGeom prst="rect">
              <a:avLst/>
            </a:prstGeom>
          </p:spPr>
        </p:pic>
        <p:pic>
          <p:nvPicPr>
            <p:cNvPr id="14" name="object 14">
              <a:extLst>
                <a:ext uri="{C183D7F6-B498-43B3-948B-1728B52AA6E4}">
                  <adec:decorative xmlns:adec="http://schemas.microsoft.com/office/drawing/2017/decorative" val="1"/>
                </a:ext>
              </a:extLst>
            </p:cNvPr>
            <p:cNvPicPr/>
            <p:nvPr/>
          </p:nvPicPr>
          <p:blipFill>
            <a:blip r:embed="rId5" cstate="print"/>
            <a:stretch>
              <a:fillRect/>
            </a:stretch>
          </p:blipFill>
          <p:spPr>
            <a:xfrm>
              <a:off x="5054599" y="2399157"/>
              <a:ext cx="2720594" cy="2006219"/>
            </a:xfrm>
            <a:prstGeom prst="rect">
              <a:avLst/>
            </a:prstGeom>
          </p:spPr>
        </p:pic>
        <p:sp>
          <p:nvSpPr>
            <p:cNvPr id="15" name="object 15"/>
            <p:cNvSpPr/>
            <p:nvPr/>
          </p:nvSpPr>
          <p:spPr>
            <a:xfrm>
              <a:off x="5049773" y="2390521"/>
              <a:ext cx="2727325" cy="2016125"/>
            </a:xfrm>
            <a:custGeom>
              <a:avLst/>
              <a:gdLst/>
              <a:ahLst/>
              <a:cxnLst/>
              <a:rect l="l" t="t" r="r" b="b"/>
              <a:pathLst>
                <a:path w="2727325" h="2016125">
                  <a:moveTo>
                    <a:pt x="0" y="2015743"/>
                  </a:moveTo>
                  <a:lnTo>
                    <a:pt x="2727325" y="2015743"/>
                  </a:lnTo>
                  <a:lnTo>
                    <a:pt x="2727325" y="0"/>
                  </a:lnTo>
                  <a:lnTo>
                    <a:pt x="0" y="0"/>
                  </a:lnTo>
                  <a:lnTo>
                    <a:pt x="0" y="2015743"/>
                  </a:lnTo>
                  <a:close/>
                </a:path>
              </a:pathLst>
            </a:custGeom>
            <a:ln w="9523">
              <a:solidFill>
                <a:srgbClr val="000000"/>
              </a:solidFill>
            </a:ln>
          </p:spPr>
          <p:txBody>
            <a:bodyPr wrap="square" lIns="0" tIns="0" rIns="0" bIns="0" rtlCol="0"/>
            <a:lstStyle/>
            <a:p>
              <a:endParaRPr/>
            </a:p>
          </p:txBody>
        </p:sp>
      </p:grpSp>
      <p:grpSp>
        <p:nvGrpSpPr>
          <p:cNvPr id="16" name="object 16" descr="Screenshot of the “Pay Plan-Grade by PATCO” bar chart with the data filtered to “PROFESSIONAL” using the slider at the top. The chart shows employee counts across several pay plan codes, including GS 05 through GS 15 and SL 00. GS 12 has the highest employee count. Navigation buttons on either side of the slider allow users to scroll through PATCO categories interactively."/>
          <p:cNvGrpSpPr/>
          <p:nvPr/>
        </p:nvGrpSpPr>
        <p:grpSpPr>
          <a:xfrm>
            <a:off x="1952561" y="4557458"/>
            <a:ext cx="2809875" cy="1974850"/>
            <a:chOff x="1952561" y="4557458"/>
            <a:chExt cx="2809875" cy="1974850"/>
          </a:xfrm>
        </p:grpSpPr>
        <p:pic>
          <p:nvPicPr>
            <p:cNvPr id="17" name="object 17">
              <a:extLst>
                <a:ext uri="{C183D7F6-B498-43B3-948B-1728B52AA6E4}">
                  <adec:decorative xmlns:adec="http://schemas.microsoft.com/office/drawing/2017/decorative" val="1"/>
                </a:ext>
              </a:extLst>
            </p:cNvPr>
            <p:cNvPicPr/>
            <p:nvPr/>
          </p:nvPicPr>
          <p:blipFill>
            <a:blip r:embed="rId6" cstate="print"/>
            <a:stretch>
              <a:fillRect/>
            </a:stretch>
          </p:blipFill>
          <p:spPr>
            <a:xfrm>
              <a:off x="1977897" y="4582630"/>
              <a:ext cx="2784348" cy="1949195"/>
            </a:xfrm>
            <a:prstGeom prst="rect">
              <a:avLst/>
            </a:prstGeom>
          </p:spPr>
        </p:pic>
        <p:pic>
          <p:nvPicPr>
            <p:cNvPr id="18" name="object 18">
              <a:extLst>
                <a:ext uri="{C183D7F6-B498-43B3-948B-1728B52AA6E4}">
                  <adec:decorative xmlns:adec="http://schemas.microsoft.com/office/drawing/2017/decorative" val="1"/>
                </a:ext>
              </a:extLst>
            </p:cNvPr>
            <p:cNvPicPr/>
            <p:nvPr/>
          </p:nvPicPr>
          <p:blipFill>
            <a:blip r:embed="rId7" cstate="print"/>
            <a:stretch>
              <a:fillRect/>
            </a:stretch>
          </p:blipFill>
          <p:spPr>
            <a:xfrm>
              <a:off x="1965959" y="4570755"/>
              <a:ext cx="2761995" cy="1926589"/>
            </a:xfrm>
            <a:prstGeom prst="rect">
              <a:avLst/>
            </a:prstGeom>
          </p:spPr>
        </p:pic>
        <p:sp>
          <p:nvSpPr>
            <p:cNvPr id="19" name="object 19"/>
            <p:cNvSpPr/>
            <p:nvPr/>
          </p:nvSpPr>
          <p:spPr>
            <a:xfrm>
              <a:off x="1957323" y="4562221"/>
              <a:ext cx="2771775" cy="1936114"/>
            </a:xfrm>
            <a:custGeom>
              <a:avLst/>
              <a:gdLst/>
              <a:ahLst/>
              <a:cxnLst/>
              <a:rect l="l" t="t" r="r" b="b"/>
              <a:pathLst>
                <a:path w="2771775" h="1936114">
                  <a:moveTo>
                    <a:pt x="0" y="1936114"/>
                  </a:moveTo>
                  <a:lnTo>
                    <a:pt x="2771521" y="1936114"/>
                  </a:lnTo>
                  <a:lnTo>
                    <a:pt x="2771521" y="0"/>
                  </a:lnTo>
                  <a:lnTo>
                    <a:pt x="0" y="0"/>
                  </a:lnTo>
                  <a:lnTo>
                    <a:pt x="0" y="1936114"/>
                  </a:lnTo>
                  <a:close/>
                </a:path>
              </a:pathLst>
            </a:custGeom>
            <a:ln w="9525">
              <a:solidFill>
                <a:srgbClr val="000000"/>
              </a:solidFill>
            </a:ln>
          </p:spPr>
          <p:txBody>
            <a:bodyPr wrap="square" lIns="0" tIns="0" rIns="0" bIns="0" rtlCol="0"/>
            <a:lstStyle/>
            <a:p>
              <a:endParaRPr/>
            </a:p>
          </p:txBody>
        </p:sp>
      </p:grpSp>
      <p:grpSp>
        <p:nvGrpSpPr>
          <p:cNvPr id="20" name="object 20" descr="Screenshot of the “Pay Plan-Grade by PATCO” bar chart filtered to “TECHNICAL” via the interactive slider. The chart displays employee counts by grade code for various GS levels. GS 09 and GS 13 show the highest values. Slider controls at the top allow navigation through PATCO categories."/>
          <p:cNvGrpSpPr/>
          <p:nvPr/>
        </p:nvGrpSpPr>
        <p:grpSpPr>
          <a:xfrm>
            <a:off x="5037391" y="4572723"/>
            <a:ext cx="2780665" cy="1941195"/>
            <a:chOff x="5037391" y="4572723"/>
            <a:chExt cx="2780665" cy="1941195"/>
          </a:xfrm>
        </p:grpSpPr>
        <p:pic>
          <p:nvPicPr>
            <p:cNvPr id="21" name="object 21">
              <a:extLst>
                <a:ext uri="{C183D7F6-B498-43B3-948B-1728B52AA6E4}">
                  <adec:decorative xmlns:adec="http://schemas.microsoft.com/office/drawing/2017/decorative" val="1"/>
                </a:ext>
              </a:extLst>
            </p:cNvPr>
            <p:cNvPicPr/>
            <p:nvPr/>
          </p:nvPicPr>
          <p:blipFill>
            <a:blip r:embed="rId8" cstate="print"/>
            <a:stretch>
              <a:fillRect/>
            </a:stretch>
          </p:blipFill>
          <p:spPr>
            <a:xfrm>
              <a:off x="5062346" y="4598123"/>
              <a:ext cx="2755392" cy="1915668"/>
            </a:xfrm>
            <a:prstGeom prst="rect">
              <a:avLst/>
            </a:prstGeom>
          </p:spPr>
        </p:pic>
        <p:pic>
          <p:nvPicPr>
            <p:cNvPr id="22" name="object 22">
              <a:extLst>
                <a:ext uri="{C183D7F6-B498-43B3-948B-1728B52AA6E4}">
                  <adec:decorative xmlns:adec="http://schemas.microsoft.com/office/drawing/2017/decorative" val="1"/>
                </a:ext>
              </a:extLst>
            </p:cNvPr>
            <p:cNvPicPr/>
            <p:nvPr/>
          </p:nvPicPr>
          <p:blipFill>
            <a:blip r:embed="rId9" cstate="print"/>
            <a:stretch>
              <a:fillRect/>
            </a:stretch>
          </p:blipFill>
          <p:spPr>
            <a:xfrm>
              <a:off x="5050916" y="4585982"/>
              <a:ext cx="2732659" cy="1893443"/>
            </a:xfrm>
            <a:prstGeom prst="rect">
              <a:avLst/>
            </a:prstGeom>
          </p:spPr>
        </p:pic>
        <p:sp>
          <p:nvSpPr>
            <p:cNvPr id="23" name="object 23"/>
            <p:cNvSpPr/>
            <p:nvPr/>
          </p:nvSpPr>
          <p:spPr>
            <a:xfrm>
              <a:off x="5042153" y="4577486"/>
              <a:ext cx="2742565" cy="1903095"/>
            </a:xfrm>
            <a:custGeom>
              <a:avLst/>
              <a:gdLst/>
              <a:ahLst/>
              <a:cxnLst/>
              <a:rect l="l" t="t" r="r" b="b"/>
              <a:pathLst>
                <a:path w="2742565" h="1903095">
                  <a:moveTo>
                    <a:pt x="0" y="1902967"/>
                  </a:moveTo>
                  <a:lnTo>
                    <a:pt x="2742183" y="1902967"/>
                  </a:lnTo>
                  <a:lnTo>
                    <a:pt x="2742183" y="0"/>
                  </a:lnTo>
                  <a:lnTo>
                    <a:pt x="0" y="0"/>
                  </a:lnTo>
                  <a:lnTo>
                    <a:pt x="0" y="1902967"/>
                  </a:lnTo>
                  <a:close/>
                </a:path>
              </a:pathLst>
            </a:custGeom>
            <a:ln w="9525">
              <a:solidFill>
                <a:srgbClr val="000000"/>
              </a:solidFill>
            </a:ln>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4514215" cy="635000"/>
          </a:xfrm>
          <a:prstGeom prst="rect">
            <a:avLst/>
          </a:prstGeom>
        </p:spPr>
        <p:txBody>
          <a:bodyPr vert="horz" wrap="square" lIns="0" tIns="12065" rIns="0" bIns="0" rtlCol="0">
            <a:spAutoFit/>
          </a:bodyPr>
          <a:lstStyle/>
          <a:p>
            <a:pPr marL="12700">
              <a:lnSpc>
                <a:spcPct val="100000"/>
              </a:lnSpc>
              <a:spcBef>
                <a:spcPts val="95"/>
              </a:spcBef>
            </a:pPr>
            <a:r>
              <a:rPr sz="4000" spc="-25" dirty="0"/>
              <a:t>Standard</a:t>
            </a:r>
            <a:r>
              <a:rPr sz="4000" spc="-180" dirty="0"/>
              <a:t> </a:t>
            </a:r>
            <a:r>
              <a:rPr sz="4000" spc="-10" dirty="0"/>
              <a:t>Dashboards</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Standard</a:t>
            </a:r>
            <a:r>
              <a:rPr spc="-135" dirty="0"/>
              <a:t> </a:t>
            </a:r>
            <a:r>
              <a:rPr spc="-10" dirty="0"/>
              <a:t>Dashboards</a:t>
            </a:r>
          </a:p>
          <a:p>
            <a:pPr marL="12700">
              <a:lnSpc>
                <a:spcPct val="100000"/>
              </a:lnSpc>
              <a:spcBef>
                <a:spcPts val="25"/>
              </a:spcBef>
            </a:pPr>
            <a:r>
              <a:rPr b="0" i="1" dirty="0">
                <a:latin typeface="Calibri"/>
                <a:cs typeface="Calibri"/>
              </a:rPr>
              <a:t>1</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4</a:t>
            </a:r>
          </a:p>
        </p:txBody>
      </p:sp>
      <p:sp>
        <p:nvSpPr>
          <p:cNvPr id="3" name="object 3"/>
          <p:cNvSpPr txBox="1"/>
          <p:nvPr/>
        </p:nvSpPr>
        <p:spPr>
          <a:xfrm>
            <a:off x="764540" y="1392681"/>
            <a:ext cx="7706359" cy="753745"/>
          </a:xfrm>
          <a:prstGeom prst="rect">
            <a:avLst/>
          </a:prstGeom>
        </p:spPr>
        <p:txBody>
          <a:bodyPr vert="horz" wrap="square" lIns="0" tIns="13335" rIns="0" bIns="0" rtlCol="0">
            <a:spAutoFit/>
          </a:bodyPr>
          <a:lstStyle/>
          <a:p>
            <a:pPr marL="12700" marR="5080">
              <a:lnSpc>
                <a:spcPct val="99500"/>
              </a:lnSpc>
              <a:spcBef>
                <a:spcPts val="105"/>
              </a:spcBef>
            </a:pPr>
            <a:r>
              <a:rPr sz="1600" dirty="0">
                <a:latin typeface="Calibri"/>
                <a:cs typeface="Calibri"/>
              </a:rPr>
              <a:t>In</a:t>
            </a:r>
            <a:r>
              <a:rPr sz="1600" spc="-40" dirty="0">
                <a:latin typeface="Calibri"/>
                <a:cs typeface="Calibri"/>
              </a:rPr>
              <a:t> </a:t>
            </a:r>
            <a:r>
              <a:rPr sz="1600" dirty="0">
                <a:latin typeface="Calibri"/>
                <a:cs typeface="Calibri"/>
              </a:rPr>
              <a:t>addition</a:t>
            </a:r>
            <a:r>
              <a:rPr sz="1600" spc="-35" dirty="0">
                <a:latin typeface="Calibri"/>
                <a:cs typeface="Calibri"/>
              </a:rPr>
              <a:t> </a:t>
            </a:r>
            <a:r>
              <a:rPr sz="1600" dirty="0">
                <a:latin typeface="Calibri"/>
                <a:cs typeface="Calibri"/>
              </a:rPr>
              <a:t>to</a:t>
            </a:r>
            <a:r>
              <a:rPr sz="1600" spc="-40" dirty="0">
                <a:latin typeface="Calibri"/>
                <a:cs typeface="Calibri"/>
              </a:rPr>
              <a:t> </a:t>
            </a:r>
            <a:r>
              <a:rPr sz="1600" dirty="0">
                <a:latin typeface="Calibri"/>
                <a:cs typeface="Calibri"/>
              </a:rPr>
              <a:t>common</a:t>
            </a:r>
            <a:r>
              <a:rPr sz="1600" spc="-25" dirty="0">
                <a:latin typeface="Calibri"/>
                <a:cs typeface="Calibri"/>
              </a:rPr>
              <a:t> </a:t>
            </a:r>
            <a:r>
              <a:rPr sz="1600" dirty="0">
                <a:latin typeface="Calibri"/>
                <a:cs typeface="Calibri"/>
              </a:rPr>
              <a:t>reports,</a:t>
            </a:r>
            <a:r>
              <a:rPr sz="1600" spc="-25" dirty="0">
                <a:latin typeface="Calibri"/>
                <a:cs typeface="Calibri"/>
              </a:rPr>
              <a:t> </a:t>
            </a:r>
            <a:r>
              <a:rPr sz="1600" i="1" dirty="0">
                <a:latin typeface="Calibri"/>
                <a:cs typeface="Calibri"/>
              </a:rPr>
              <a:t>Insight</a:t>
            </a:r>
            <a:r>
              <a:rPr sz="1600" i="1" spc="-30" dirty="0">
                <a:latin typeface="Calibri"/>
                <a:cs typeface="Calibri"/>
              </a:rPr>
              <a:t> </a:t>
            </a:r>
            <a:r>
              <a:rPr sz="1600" dirty="0">
                <a:latin typeface="Calibri"/>
                <a:cs typeface="Calibri"/>
              </a:rPr>
              <a:t>also</a:t>
            </a:r>
            <a:r>
              <a:rPr sz="1600" spc="-40" dirty="0">
                <a:latin typeface="Calibri"/>
                <a:cs typeface="Calibri"/>
              </a:rPr>
              <a:t> </a:t>
            </a:r>
            <a:r>
              <a:rPr sz="1600" dirty="0">
                <a:latin typeface="Calibri"/>
                <a:cs typeface="Calibri"/>
              </a:rPr>
              <a:t>includes</a:t>
            </a:r>
            <a:r>
              <a:rPr sz="1600" spc="-35" dirty="0">
                <a:latin typeface="Calibri"/>
                <a:cs typeface="Calibri"/>
              </a:rPr>
              <a:t> </a:t>
            </a:r>
            <a:r>
              <a:rPr sz="1600" dirty="0">
                <a:latin typeface="Calibri"/>
                <a:cs typeface="Calibri"/>
              </a:rPr>
              <a:t>a</a:t>
            </a:r>
            <a:r>
              <a:rPr sz="1600" spc="-30" dirty="0">
                <a:latin typeface="Calibri"/>
                <a:cs typeface="Calibri"/>
              </a:rPr>
              <a:t> </a:t>
            </a:r>
            <a:r>
              <a:rPr sz="1600" dirty="0">
                <a:latin typeface="Calibri"/>
                <a:cs typeface="Calibri"/>
              </a:rPr>
              <a:t>number</a:t>
            </a:r>
            <a:r>
              <a:rPr sz="1600" spc="-40" dirty="0">
                <a:latin typeface="Calibri"/>
                <a:cs typeface="Calibri"/>
              </a:rPr>
              <a:t> </a:t>
            </a:r>
            <a:r>
              <a:rPr sz="1600" dirty="0">
                <a:latin typeface="Calibri"/>
                <a:cs typeface="Calibri"/>
              </a:rPr>
              <a:t>of</a:t>
            </a:r>
            <a:r>
              <a:rPr sz="1600" spc="-35" dirty="0">
                <a:latin typeface="Calibri"/>
                <a:cs typeface="Calibri"/>
              </a:rPr>
              <a:t> </a:t>
            </a:r>
            <a:r>
              <a:rPr sz="1600" dirty="0">
                <a:latin typeface="Calibri"/>
                <a:cs typeface="Calibri"/>
              </a:rPr>
              <a:t>common</a:t>
            </a:r>
            <a:r>
              <a:rPr sz="1600" spc="-40" dirty="0">
                <a:latin typeface="Calibri"/>
                <a:cs typeface="Calibri"/>
              </a:rPr>
              <a:t> </a:t>
            </a:r>
            <a:r>
              <a:rPr sz="1600" spc="-10" dirty="0">
                <a:latin typeface="Calibri"/>
                <a:cs typeface="Calibri"/>
              </a:rPr>
              <a:t>dashboards. Dashboards</a:t>
            </a:r>
            <a:r>
              <a:rPr sz="1600" spc="-55" dirty="0">
                <a:latin typeface="Calibri"/>
                <a:cs typeface="Calibri"/>
              </a:rPr>
              <a:t> </a:t>
            </a:r>
            <a:r>
              <a:rPr sz="1600" dirty="0">
                <a:latin typeface="Calibri"/>
                <a:cs typeface="Calibri"/>
              </a:rPr>
              <a:t>combine</a:t>
            </a:r>
            <a:r>
              <a:rPr sz="1600" spc="-55" dirty="0">
                <a:latin typeface="Calibri"/>
                <a:cs typeface="Calibri"/>
              </a:rPr>
              <a:t> </a:t>
            </a:r>
            <a:r>
              <a:rPr sz="1600" dirty="0">
                <a:latin typeface="Calibri"/>
                <a:cs typeface="Calibri"/>
              </a:rPr>
              <a:t>several</a:t>
            </a:r>
            <a:r>
              <a:rPr sz="1600" spc="-35" dirty="0">
                <a:latin typeface="Calibri"/>
                <a:cs typeface="Calibri"/>
              </a:rPr>
              <a:t> </a:t>
            </a:r>
            <a:r>
              <a:rPr sz="1600" spc="-10" dirty="0">
                <a:latin typeface="Calibri"/>
                <a:cs typeface="Calibri"/>
              </a:rPr>
              <a:t>reports</a:t>
            </a:r>
            <a:r>
              <a:rPr sz="1600" spc="-25"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one</a:t>
            </a:r>
            <a:r>
              <a:rPr sz="1600" spc="-50" dirty="0">
                <a:latin typeface="Calibri"/>
                <a:cs typeface="Calibri"/>
              </a:rPr>
              <a:t> </a:t>
            </a:r>
            <a:r>
              <a:rPr sz="1600" spc="-10" dirty="0">
                <a:latin typeface="Calibri"/>
                <a:cs typeface="Calibri"/>
              </a:rPr>
              <a:t>executive-</a:t>
            </a:r>
            <a:r>
              <a:rPr sz="1600" dirty="0">
                <a:latin typeface="Calibri"/>
                <a:cs typeface="Calibri"/>
              </a:rPr>
              <a:t>level</a:t>
            </a:r>
            <a:r>
              <a:rPr sz="1600" spc="-65" dirty="0">
                <a:latin typeface="Calibri"/>
                <a:cs typeface="Calibri"/>
              </a:rPr>
              <a:t> </a:t>
            </a:r>
            <a:r>
              <a:rPr sz="1600" dirty="0">
                <a:latin typeface="Calibri"/>
                <a:cs typeface="Calibri"/>
              </a:rPr>
              <a:t>view</a:t>
            </a:r>
            <a:r>
              <a:rPr sz="1600" spc="-40" dirty="0">
                <a:latin typeface="Calibri"/>
                <a:cs typeface="Calibri"/>
              </a:rPr>
              <a:t> </a:t>
            </a:r>
            <a:r>
              <a:rPr sz="1600" dirty="0">
                <a:latin typeface="Calibri"/>
                <a:cs typeface="Calibri"/>
              </a:rPr>
              <a:t>to</a:t>
            </a:r>
            <a:r>
              <a:rPr sz="1600" spc="-75" dirty="0">
                <a:latin typeface="Calibri"/>
                <a:cs typeface="Calibri"/>
              </a:rPr>
              <a:t> </a:t>
            </a:r>
            <a:r>
              <a:rPr sz="1600" dirty="0">
                <a:latin typeface="Calibri"/>
                <a:cs typeface="Calibri"/>
              </a:rPr>
              <a:t>provide</a:t>
            </a:r>
            <a:r>
              <a:rPr sz="1600" spc="-40" dirty="0">
                <a:latin typeface="Calibri"/>
                <a:cs typeface="Calibri"/>
              </a:rPr>
              <a:t> </a:t>
            </a:r>
            <a:r>
              <a:rPr sz="1600" dirty="0">
                <a:latin typeface="Calibri"/>
                <a:cs typeface="Calibri"/>
              </a:rPr>
              <a:t>a</a:t>
            </a:r>
            <a:r>
              <a:rPr sz="1600" spc="-65" dirty="0">
                <a:latin typeface="Calibri"/>
                <a:cs typeface="Calibri"/>
              </a:rPr>
              <a:t> </a:t>
            </a:r>
            <a:r>
              <a:rPr sz="1600" dirty="0">
                <a:latin typeface="Calibri"/>
                <a:cs typeface="Calibri"/>
              </a:rPr>
              <a:t>range</a:t>
            </a:r>
            <a:r>
              <a:rPr sz="1600" spc="-45" dirty="0">
                <a:latin typeface="Calibri"/>
                <a:cs typeface="Calibri"/>
              </a:rPr>
              <a:t> </a:t>
            </a:r>
            <a:r>
              <a:rPr sz="1600" dirty="0">
                <a:latin typeface="Calibri"/>
                <a:cs typeface="Calibri"/>
              </a:rPr>
              <a:t>of</a:t>
            </a:r>
            <a:r>
              <a:rPr sz="1600" spc="-60" dirty="0">
                <a:latin typeface="Calibri"/>
                <a:cs typeface="Calibri"/>
              </a:rPr>
              <a:t> </a:t>
            </a:r>
            <a:r>
              <a:rPr sz="1600" dirty="0">
                <a:latin typeface="Calibri"/>
                <a:cs typeface="Calibri"/>
              </a:rPr>
              <a:t>data</a:t>
            </a:r>
            <a:r>
              <a:rPr sz="1600" spc="-70" dirty="0">
                <a:latin typeface="Calibri"/>
                <a:cs typeface="Calibri"/>
              </a:rPr>
              <a:t> </a:t>
            </a:r>
            <a:r>
              <a:rPr sz="1600" spc="-25" dirty="0">
                <a:latin typeface="Calibri"/>
                <a:cs typeface="Calibri"/>
              </a:rPr>
              <a:t>on </a:t>
            </a:r>
            <a:r>
              <a:rPr sz="1600" dirty="0">
                <a:latin typeface="Calibri"/>
                <a:cs typeface="Calibri"/>
              </a:rPr>
              <a:t>a</a:t>
            </a:r>
            <a:r>
              <a:rPr sz="1600" spc="-35" dirty="0">
                <a:latin typeface="Calibri"/>
                <a:cs typeface="Calibri"/>
              </a:rPr>
              <a:t> </a:t>
            </a:r>
            <a:r>
              <a:rPr sz="1600" dirty="0">
                <a:latin typeface="Calibri"/>
                <a:cs typeface="Calibri"/>
              </a:rPr>
              <a:t>specific</a:t>
            </a:r>
            <a:r>
              <a:rPr sz="1600" spc="-40" dirty="0">
                <a:latin typeface="Calibri"/>
                <a:cs typeface="Calibri"/>
              </a:rPr>
              <a:t> </a:t>
            </a:r>
            <a:r>
              <a:rPr sz="1600" spc="-10" dirty="0">
                <a:latin typeface="Calibri"/>
                <a:cs typeface="Calibri"/>
              </a:rPr>
              <a:t>topic.</a:t>
            </a:r>
            <a:endParaRPr sz="1600">
              <a:latin typeface="Calibri"/>
              <a:cs typeface="Calibri"/>
            </a:endParaRPr>
          </a:p>
        </p:txBody>
      </p:sp>
      <p:grpSp>
        <p:nvGrpSpPr>
          <p:cNvPr id="18" name="Group 17" descr="Annotated screenshot of the Insight homepage. The left panel shows &quot;Create&quot; and &quot;Browse/Manage&quot; sections with options like Analysis, Dashboard, Report Job, and My Reports. The center panel features the &quot;Recent&quot; section with the Workforce Profile dashboard and the &quot;Most Popular&quot; section indicating no current recommendations. An annotation highlights the &quot;Dashboards&quot; dropdown in the top menu bar.">
            <a:extLst>
              <a:ext uri="{FF2B5EF4-FFF2-40B4-BE49-F238E27FC236}">
                <a16:creationId xmlns:a16="http://schemas.microsoft.com/office/drawing/2014/main" id="{0B2DAAB1-5FF5-A1C6-410E-E2F013247FD3}"/>
              </a:ext>
            </a:extLst>
          </p:cNvPr>
          <p:cNvGrpSpPr/>
          <p:nvPr/>
        </p:nvGrpSpPr>
        <p:grpSpPr>
          <a:xfrm>
            <a:off x="825500" y="2209164"/>
            <a:ext cx="7366000" cy="4305618"/>
            <a:chOff x="825500" y="2209164"/>
            <a:chExt cx="7366000" cy="4305618"/>
          </a:xfrm>
        </p:grpSpPr>
        <p:grpSp>
          <p:nvGrpSpPr>
            <p:cNvPr id="4" name="object 4"/>
            <p:cNvGrpSpPr/>
            <p:nvPr/>
          </p:nvGrpSpPr>
          <p:grpSpPr>
            <a:xfrm>
              <a:off x="825500" y="2728278"/>
              <a:ext cx="7366000" cy="3786504"/>
              <a:chOff x="825500" y="2728278"/>
              <a:chExt cx="7366000" cy="3786504"/>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929639" y="3085515"/>
                <a:ext cx="7261859" cy="3429000"/>
              </a:xfrm>
              <a:prstGeom prst="rect">
                <a:avLst/>
              </a:prstGeom>
            </p:spPr>
          </p:pic>
          <p:pic>
            <p:nvPicPr>
              <p:cNvPr id="6" name="object 6" descr="Clean screenshot of the Insight homepage interface. The left panel includes sections like “Create” with options such as Analysis, Dashboard, and Report, and “Browse/Manage” with links to My Reports and My Agents. The center section shows the “Recent” dashboards and reports, including “Workforce Profile” and “Workforce Roster Detail.” The “Most Popular” section is empty, displaying a message that recommendations will appear once available. The top navigation includes tabs for Home, Catalog, Favorites, Dashboards, New, and Open."/>
              <p:cNvPicPr/>
              <p:nvPr/>
            </p:nvPicPr>
            <p:blipFill>
              <a:blip r:embed="rId3" cstate="print"/>
              <a:stretch>
                <a:fillRect/>
              </a:stretch>
            </p:blipFill>
            <p:spPr>
              <a:xfrm>
                <a:off x="917092" y="3071952"/>
                <a:ext cx="7239000" cy="3407143"/>
              </a:xfrm>
              <a:prstGeom prst="rect">
                <a:avLst/>
              </a:prstGeom>
            </p:spPr>
          </p:pic>
          <p:sp>
            <p:nvSpPr>
              <p:cNvPr id="7" name="object 7"/>
              <p:cNvSpPr/>
              <p:nvPr/>
            </p:nvSpPr>
            <p:spPr>
              <a:xfrm>
                <a:off x="909637" y="3064497"/>
                <a:ext cx="7248525" cy="3416935"/>
              </a:xfrm>
              <a:custGeom>
                <a:avLst/>
                <a:gdLst/>
                <a:ahLst/>
                <a:cxnLst/>
                <a:rect l="l" t="t" r="r" b="b"/>
                <a:pathLst>
                  <a:path w="7248525" h="3416935">
                    <a:moveTo>
                      <a:pt x="0" y="3416680"/>
                    </a:moveTo>
                    <a:lnTo>
                      <a:pt x="7248525" y="3416680"/>
                    </a:lnTo>
                    <a:lnTo>
                      <a:pt x="7248525" y="0"/>
                    </a:lnTo>
                    <a:lnTo>
                      <a:pt x="0" y="0"/>
                    </a:lnTo>
                    <a:lnTo>
                      <a:pt x="0" y="3416680"/>
                    </a:lnTo>
                    <a:close/>
                  </a:path>
                </a:pathLst>
              </a:custGeom>
              <a:ln w="9523">
                <a:solidFill>
                  <a:srgbClr val="000000"/>
                </a:solidFill>
              </a:ln>
            </p:spPr>
            <p:txBody>
              <a:bodyPr wrap="square" lIns="0" tIns="0" rIns="0" bIns="0" rtlCol="0"/>
              <a:lstStyle/>
              <a:p>
                <a:endParaRPr/>
              </a:p>
            </p:txBody>
          </p:sp>
          <p:sp>
            <p:nvSpPr>
              <p:cNvPr id="8" name="object 8"/>
              <p:cNvSpPr/>
              <p:nvPr/>
            </p:nvSpPr>
            <p:spPr>
              <a:xfrm>
                <a:off x="838200" y="3297808"/>
                <a:ext cx="3187065" cy="2209800"/>
              </a:xfrm>
              <a:custGeom>
                <a:avLst/>
                <a:gdLst/>
                <a:ahLst/>
                <a:cxnLst/>
                <a:rect l="l" t="t" r="r" b="b"/>
                <a:pathLst>
                  <a:path w="3187065" h="2209800">
                    <a:moveTo>
                      <a:pt x="1738883" y="533400"/>
                    </a:moveTo>
                    <a:lnTo>
                      <a:pt x="3186683" y="533400"/>
                    </a:lnTo>
                    <a:lnTo>
                      <a:pt x="3186683" y="0"/>
                    </a:lnTo>
                    <a:lnTo>
                      <a:pt x="1738883" y="0"/>
                    </a:lnTo>
                    <a:lnTo>
                      <a:pt x="1738883" y="533400"/>
                    </a:lnTo>
                    <a:close/>
                  </a:path>
                  <a:path w="3187065" h="2209800">
                    <a:moveTo>
                      <a:pt x="0" y="2209800"/>
                    </a:moveTo>
                    <a:lnTo>
                      <a:pt x="1676400" y="2209800"/>
                    </a:lnTo>
                    <a:lnTo>
                      <a:pt x="1676400" y="1197419"/>
                    </a:lnTo>
                    <a:lnTo>
                      <a:pt x="0" y="1197419"/>
                    </a:lnTo>
                    <a:lnTo>
                      <a:pt x="0" y="2209800"/>
                    </a:lnTo>
                    <a:close/>
                  </a:path>
                </a:pathLst>
              </a:custGeom>
              <a:ln w="25400">
                <a:solidFill>
                  <a:srgbClr val="DDAD21"/>
                </a:solidFill>
              </a:ln>
            </p:spPr>
            <p:txBody>
              <a:bodyPr wrap="square" lIns="0" tIns="0" rIns="0" bIns="0" rtlCol="0"/>
              <a:lstStyle/>
              <a:p>
                <a:endParaRPr/>
              </a:p>
            </p:txBody>
          </p:sp>
          <p:sp>
            <p:nvSpPr>
              <p:cNvPr id="9" name="object 9"/>
              <p:cNvSpPr/>
              <p:nvPr/>
            </p:nvSpPr>
            <p:spPr>
              <a:xfrm>
                <a:off x="1688338" y="2993008"/>
                <a:ext cx="1586865" cy="1477645"/>
              </a:xfrm>
              <a:custGeom>
                <a:avLst/>
                <a:gdLst/>
                <a:ahLst/>
                <a:cxnLst/>
                <a:rect l="l" t="t" r="r" b="b"/>
                <a:pathLst>
                  <a:path w="1586864" h="1477645">
                    <a:moveTo>
                      <a:pt x="826262" y="0"/>
                    </a:moveTo>
                    <a:lnTo>
                      <a:pt x="1778" y="1477517"/>
                    </a:lnTo>
                  </a:path>
                  <a:path w="1586864" h="1477645">
                    <a:moveTo>
                      <a:pt x="0" y="1378330"/>
                    </a:moveTo>
                    <a:lnTo>
                      <a:pt x="1905" y="1477517"/>
                    </a:lnTo>
                    <a:lnTo>
                      <a:pt x="87249" y="1426971"/>
                    </a:lnTo>
                  </a:path>
                  <a:path w="1586864" h="1477645">
                    <a:moveTo>
                      <a:pt x="826262" y="0"/>
                    </a:moveTo>
                    <a:lnTo>
                      <a:pt x="1586357" y="294513"/>
                    </a:lnTo>
                  </a:path>
                  <a:path w="1586864" h="1477645">
                    <a:moveTo>
                      <a:pt x="1524508" y="216915"/>
                    </a:moveTo>
                    <a:lnTo>
                      <a:pt x="1586357" y="294513"/>
                    </a:lnTo>
                    <a:lnTo>
                      <a:pt x="1488313" y="310261"/>
                    </a:lnTo>
                  </a:path>
                </a:pathLst>
              </a:custGeom>
              <a:ln w="28575">
                <a:solidFill>
                  <a:srgbClr val="DDAD21"/>
                </a:solidFill>
              </a:ln>
            </p:spPr>
            <p:txBody>
              <a:bodyPr wrap="square" lIns="0" tIns="0" rIns="0" bIns="0" rtlCol="0"/>
              <a:lstStyle/>
              <a:p>
                <a:endParaRPr/>
              </a:p>
            </p:txBody>
          </p:sp>
          <p:sp>
            <p:nvSpPr>
              <p:cNvPr id="10" name="object 10"/>
              <p:cNvSpPr/>
              <p:nvPr/>
            </p:nvSpPr>
            <p:spPr>
              <a:xfrm>
                <a:off x="6172200" y="2992945"/>
                <a:ext cx="533400" cy="283210"/>
              </a:xfrm>
              <a:custGeom>
                <a:avLst/>
                <a:gdLst/>
                <a:ahLst/>
                <a:cxnLst/>
                <a:rect l="l" t="t" r="r" b="b"/>
                <a:pathLst>
                  <a:path w="533400" h="283210">
                    <a:moveTo>
                      <a:pt x="0" y="283019"/>
                    </a:moveTo>
                    <a:lnTo>
                      <a:pt x="533400" y="283019"/>
                    </a:lnTo>
                    <a:lnTo>
                      <a:pt x="533400" y="0"/>
                    </a:lnTo>
                    <a:lnTo>
                      <a:pt x="0" y="0"/>
                    </a:lnTo>
                    <a:lnTo>
                      <a:pt x="0" y="283019"/>
                    </a:lnTo>
                    <a:close/>
                  </a:path>
                </a:pathLst>
              </a:custGeom>
              <a:ln w="25400">
                <a:solidFill>
                  <a:srgbClr val="DDAD21"/>
                </a:solidFill>
              </a:ln>
            </p:spPr>
            <p:txBody>
              <a:bodyPr wrap="square" lIns="0" tIns="0" rIns="0" bIns="0" rtlCol="0"/>
              <a:lstStyle/>
              <a:p>
                <a:endParaRPr/>
              </a:p>
            </p:txBody>
          </p:sp>
          <p:sp>
            <p:nvSpPr>
              <p:cNvPr id="11" name="object 11"/>
              <p:cNvSpPr/>
              <p:nvPr/>
            </p:nvSpPr>
            <p:spPr>
              <a:xfrm>
                <a:off x="6460744" y="2742564"/>
                <a:ext cx="283210" cy="233045"/>
              </a:xfrm>
              <a:custGeom>
                <a:avLst/>
                <a:gdLst/>
                <a:ahLst/>
                <a:cxnLst/>
                <a:rect l="l" t="t" r="r" b="b"/>
                <a:pathLst>
                  <a:path w="283209" h="233044">
                    <a:moveTo>
                      <a:pt x="282955" y="0"/>
                    </a:moveTo>
                    <a:lnTo>
                      <a:pt x="0" y="232537"/>
                    </a:lnTo>
                  </a:path>
                </a:pathLst>
              </a:custGeom>
              <a:ln w="28573">
                <a:solidFill>
                  <a:srgbClr val="DDAD21"/>
                </a:solidFill>
              </a:ln>
            </p:spPr>
            <p:txBody>
              <a:bodyPr wrap="square" lIns="0" tIns="0" rIns="0" bIns="0" rtlCol="0"/>
              <a:lstStyle/>
              <a:p>
                <a:endParaRPr/>
              </a:p>
            </p:txBody>
          </p:sp>
          <p:sp>
            <p:nvSpPr>
              <p:cNvPr id="12" name="object 12"/>
              <p:cNvSpPr/>
              <p:nvPr/>
            </p:nvSpPr>
            <p:spPr>
              <a:xfrm>
                <a:off x="6460744" y="2882010"/>
                <a:ext cx="98425" cy="93345"/>
              </a:xfrm>
              <a:custGeom>
                <a:avLst/>
                <a:gdLst/>
                <a:ahLst/>
                <a:cxnLst/>
                <a:rect l="l" t="t" r="r" b="b"/>
                <a:pathLst>
                  <a:path w="98425" h="93344">
                    <a:moveTo>
                      <a:pt x="34543" y="0"/>
                    </a:moveTo>
                    <a:lnTo>
                      <a:pt x="0" y="92963"/>
                    </a:lnTo>
                    <a:lnTo>
                      <a:pt x="98044" y="77215"/>
                    </a:lnTo>
                  </a:path>
                </a:pathLst>
              </a:custGeom>
              <a:ln w="28575">
                <a:solidFill>
                  <a:srgbClr val="DDAD21"/>
                </a:solidFill>
              </a:ln>
            </p:spPr>
            <p:txBody>
              <a:bodyPr wrap="square" lIns="0" tIns="0" rIns="0" bIns="0" rtlCol="0"/>
              <a:lstStyle/>
              <a:p>
                <a:endParaRPr/>
              </a:p>
            </p:txBody>
          </p:sp>
        </p:grpSp>
        <p:sp>
          <p:nvSpPr>
            <p:cNvPr id="13" name="object 13"/>
            <p:cNvSpPr txBox="1"/>
            <p:nvPr/>
          </p:nvSpPr>
          <p:spPr>
            <a:xfrm>
              <a:off x="990600" y="2361564"/>
              <a:ext cx="3048000" cy="631825"/>
            </a:xfrm>
            <a:prstGeom prst="rect">
              <a:avLst/>
            </a:prstGeom>
            <a:ln w="25400">
              <a:solidFill>
                <a:srgbClr val="DDAD21"/>
              </a:solidFill>
            </a:ln>
          </p:spPr>
          <p:txBody>
            <a:bodyPr vert="horz" wrap="square" lIns="0" tIns="57150" rIns="0" bIns="0" rtlCol="0">
              <a:spAutoFit/>
            </a:bodyPr>
            <a:lstStyle/>
            <a:p>
              <a:pPr marL="91440" marR="160020">
                <a:lnSpc>
                  <a:spcPct val="99500"/>
                </a:lnSpc>
                <a:spcBef>
                  <a:spcPts val="450"/>
                </a:spcBef>
              </a:pPr>
              <a:r>
                <a:rPr sz="1100" dirty="0">
                  <a:latin typeface="Calibri"/>
                  <a:cs typeface="Calibri"/>
                </a:rPr>
                <a:t>You</a:t>
              </a:r>
              <a:r>
                <a:rPr sz="1100" spc="-30" dirty="0">
                  <a:latin typeface="Calibri"/>
                  <a:cs typeface="Calibri"/>
                </a:rPr>
                <a:t> </a:t>
              </a:r>
              <a:r>
                <a:rPr sz="1100" dirty="0">
                  <a:latin typeface="Calibri"/>
                  <a:cs typeface="Calibri"/>
                </a:rPr>
                <a:t>can</a:t>
              </a:r>
              <a:r>
                <a:rPr sz="1100" spc="-35" dirty="0">
                  <a:latin typeface="Calibri"/>
                  <a:cs typeface="Calibri"/>
                </a:rPr>
                <a:t> </a:t>
              </a:r>
              <a:r>
                <a:rPr sz="1100" dirty="0">
                  <a:latin typeface="Calibri"/>
                  <a:cs typeface="Calibri"/>
                </a:rPr>
                <a:t>browse</a:t>
              </a:r>
              <a:r>
                <a:rPr sz="1100" spc="-20" dirty="0">
                  <a:latin typeface="Calibri"/>
                  <a:cs typeface="Calibri"/>
                </a:rPr>
                <a:t> </a:t>
              </a:r>
              <a:r>
                <a:rPr sz="1100" dirty="0">
                  <a:latin typeface="Calibri"/>
                  <a:cs typeface="Calibri"/>
                </a:rPr>
                <a:t>dashboards</a:t>
              </a:r>
              <a:r>
                <a:rPr sz="1100" spc="-20" dirty="0">
                  <a:latin typeface="Calibri"/>
                  <a:cs typeface="Calibri"/>
                </a:rPr>
                <a:t> </a:t>
              </a:r>
              <a:r>
                <a:rPr sz="1100" dirty="0">
                  <a:latin typeface="Calibri"/>
                  <a:cs typeface="Calibri"/>
                </a:rPr>
                <a:t>from</a:t>
              </a:r>
              <a:r>
                <a:rPr sz="1100" spc="-15" dirty="0">
                  <a:latin typeface="Calibri"/>
                  <a:cs typeface="Calibri"/>
                </a:rPr>
                <a:t> </a:t>
              </a:r>
              <a:r>
                <a:rPr sz="1100" dirty="0">
                  <a:latin typeface="Calibri"/>
                  <a:cs typeface="Calibri"/>
                </a:rPr>
                <a:t>the</a:t>
              </a:r>
              <a:r>
                <a:rPr sz="1100" spc="-20" dirty="0">
                  <a:latin typeface="Calibri"/>
                  <a:cs typeface="Calibri"/>
                </a:rPr>
                <a:t> home </a:t>
              </a:r>
              <a:r>
                <a:rPr sz="1100" dirty="0">
                  <a:latin typeface="Calibri"/>
                  <a:cs typeface="Calibri"/>
                </a:rPr>
                <a:t>screen</a:t>
              </a:r>
              <a:r>
                <a:rPr sz="1100" spc="-15" dirty="0">
                  <a:latin typeface="Calibri"/>
                  <a:cs typeface="Calibri"/>
                </a:rPr>
                <a:t> </a:t>
              </a:r>
              <a:r>
                <a:rPr sz="1100" spc="-10" dirty="0">
                  <a:latin typeface="Calibri"/>
                  <a:cs typeface="Calibri"/>
                </a:rPr>
                <a:t>through</a:t>
              </a:r>
              <a:r>
                <a:rPr sz="1100" spc="-30"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Browse/Manage</a:t>
              </a:r>
              <a:r>
                <a:rPr sz="1100" spc="-15" dirty="0">
                  <a:latin typeface="Calibri"/>
                  <a:cs typeface="Calibri"/>
                </a:rPr>
                <a:t> </a:t>
              </a:r>
              <a:r>
                <a:rPr sz="1100" spc="-10" dirty="0">
                  <a:latin typeface="Calibri"/>
                  <a:cs typeface="Calibri"/>
                </a:rPr>
                <a:t>section,</a:t>
              </a:r>
              <a:r>
                <a:rPr sz="1100" spc="-30" dirty="0">
                  <a:latin typeface="Calibri"/>
                  <a:cs typeface="Calibri"/>
                </a:rPr>
                <a:t> </a:t>
              </a:r>
              <a:r>
                <a:rPr sz="1100" dirty="0">
                  <a:latin typeface="Calibri"/>
                  <a:cs typeface="Calibri"/>
                </a:rPr>
                <a:t>or</a:t>
              </a:r>
              <a:r>
                <a:rPr sz="1100" spc="5" dirty="0">
                  <a:latin typeface="Calibri"/>
                  <a:cs typeface="Calibri"/>
                </a:rPr>
                <a:t> </a:t>
              </a:r>
              <a:r>
                <a:rPr sz="1100" spc="-25" dirty="0">
                  <a:latin typeface="Calibri"/>
                  <a:cs typeface="Calibri"/>
                </a:rPr>
                <a:t>in </a:t>
              </a:r>
              <a:r>
                <a:rPr sz="1100" dirty="0">
                  <a:latin typeface="Calibri"/>
                  <a:cs typeface="Calibri"/>
                </a:rPr>
                <a:t>your</a:t>
              </a:r>
              <a:r>
                <a:rPr sz="1100" spc="-15" dirty="0">
                  <a:latin typeface="Calibri"/>
                  <a:cs typeface="Calibri"/>
                </a:rPr>
                <a:t> </a:t>
              </a:r>
              <a:r>
                <a:rPr sz="1100" dirty="0">
                  <a:latin typeface="Calibri"/>
                  <a:cs typeface="Calibri"/>
                </a:rPr>
                <a:t>recent</a:t>
              </a:r>
              <a:r>
                <a:rPr sz="1100" spc="-15" dirty="0">
                  <a:latin typeface="Calibri"/>
                  <a:cs typeface="Calibri"/>
                </a:rPr>
                <a:t> </a:t>
              </a:r>
              <a:r>
                <a:rPr sz="1100" spc="-10" dirty="0">
                  <a:latin typeface="Calibri"/>
                  <a:cs typeface="Calibri"/>
                </a:rPr>
                <a:t>files.</a:t>
              </a:r>
              <a:endParaRPr sz="1100">
                <a:latin typeface="Calibri"/>
                <a:cs typeface="Calibri"/>
              </a:endParaRPr>
            </a:p>
          </p:txBody>
        </p:sp>
        <p:sp>
          <p:nvSpPr>
            <p:cNvPr id="14" name="object 14"/>
            <p:cNvSpPr txBox="1"/>
            <p:nvPr/>
          </p:nvSpPr>
          <p:spPr>
            <a:xfrm>
              <a:off x="5638800" y="2209164"/>
              <a:ext cx="2209800" cy="533400"/>
            </a:xfrm>
            <a:prstGeom prst="rect">
              <a:avLst/>
            </a:prstGeom>
            <a:ln w="25400">
              <a:solidFill>
                <a:srgbClr val="DDAD21"/>
              </a:solidFill>
            </a:ln>
          </p:spPr>
          <p:txBody>
            <a:bodyPr vert="horz" wrap="square" lIns="0" tIns="14605" rIns="0" bIns="0" rtlCol="0">
              <a:spAutoFit/>
            </a:bodyPr>
            <a:lstStyle/>
            <a:p>
              <a:pPr marL="90170" marR="129539">
                <a:lnSpc>
                  <a:spcPts val="1310"/>
                </a:lnSpc>
                <a:spcBef>
                  <a:spcPts val="115"/>
                </a:spcBef>
              </a:pPr>
              <a:r>
                <a:rPr sz="1100" dirty="0">
                  <a:latin typeface="Calibri"/>
                  <a:cs typeface="Calibri"/>
                </a:rPr>
                <a:t>Common</a:t>
              </a:r>
              <a:r>
                <a:rPr sz="1100" spc="-30" dirty="0">
                  <a:latin typeface="Calibri"/>
                  <a:cs typeface="Calibri"/>
                </a:rPr>
                <a:t> </a:t>
              </a:r>
              <a:r>
                <a:rPr sz="1100" dirty="0">
                  <a:latin typeface="Calibri"/>
                  <a:cs typeface="Calibri"/>
                </a:rPr>
                <a:t>Dashboards</a:t>
              </a:r>
              <a:r>
                <a:rPr sz="1100" spc="-25" dirty="0">
                  <a:latin typeface="Calibri"/>
                  <a:cs typeface="Calibri"/>
                </a:rPr>
                <a:t> are</a:t>
              </a:r>
              <a:r>
                <a:rPr sz="1100" spc="500" dirty="0">
                  <a:latin typeface="Calibri"/>
                  <a:cs typeface="Calibri"/>
                </a:rPr>
                <a:t> </a:t>
              </a:r>
              <a:r>
                <a:rPr sz="1100" spc="-10" dirty="0">
                  <a:latin typeface="Calibri"/>
                  <a:cs typeface="Calibri"/>
                </a:rPr>
                <a:t>accessible</a:t>
              </a:r>
              <a:r>
                <a:rPr sz="1100" spc="-50" dirty="0">
                  <a:latin typeface="Calibri"/>
                  <a:cs typeface="Calibri"/>
                </a:rPr>
                <a:t> </a:t>
              </a:r>
              <a:r>
                <a:rPr sz="1100" dirty="0">
                  <a:latin typeface="Calibri"/>
                  <a:cs typeface="Calibri"/>
                </a:rPr>
                <a:t>from</a:t>
              </a:r>
              <a:r>
                <a:rPr sz="1100" spc="-15" dirty="0">
                  <a:latin typeface="Calibri"/>
                  <a:cs typeface="Calibri"/>
                </a:rPr>
                <a:t> </a:t>
              </a:r>
              <a:r>
                <a:rPr sz="1100" dirty="0">
                  <a:latin typeface="Calibri"/>
                  <a:cs typeface="Calibri"/>
                </a:rPr>
                <a:t>any</a:t>
              </a:r>
              <a:r>
                <a:rPr sz="1100" spc="-15" dirty="0">
                  <a:latin typeface="Calibri"/>
                  <a:cs typeface="Calibri"/>
                </a:rPr>
                <a:t> </a:t>
              </a:r>
              <a:r>
                <a:rPr sz="1100" spc="-10" dirty="0">
                  <a:latin typeface="Calibri"/>
                  <a:cs typeface="Calibri"/>
                </a:rPr>
                <a:t>screen</a:t>
              </a:r>
              <a:r>
                <a:rPr sz="1100" spc="-55" dirty="0">
                  <a:latin typeface="Calibri"/>
                  <a:cs typeface="Calibri"/>
                </a:rPr>
                <a:t> </a:t>
              </a:r>
              <a:r>
                <a:rPr sz="1100" spc="-10" dirty="0">
                  <a:latin typeface="Calibri"/>
                  <a:cs typeface="Calibri"/>
                </a:rPr>
                <a:t>through </a:t>
              </a:r>
              <a:r>
                <a:rPr sz="1100" dirty="0">
                  <a:latin typeface="Calibri"/>
                  <a:cs typeface="Calibri"/>
                </a:rPr>
                <a:t>the</a:t>
              </a:r>
              <a:r>
                <a:rPr sz="1100" spc="-5" dirty="0">
                  <a:latin typeface="Calibri"/>
                  <a:cs typeface="Calibri"/>
                </a:rPr>
                <a:t> </a:t>
              </a:r>
              <a:r>
                <a:rPr sz="1100" dirty="0">
                  <a:latin typeface="Calibri"/>
                  <a:cs typeface="Calibri"/>
                </a:rPr>
                <a:t>top</a:t>
              </a:r>
              <a:r>
                <a:rPr sz="1100" spc="-5" dirty="0">
                  <a:latin typeface="Calibri"/>
                  <a:cs typeface="Calibri"/>
                </a:rPr>
                <a:t> </a:t>
              </a:r>
              <a:r>
                <a:rPr sz="1100" dirty="0">
                  <a:latin typeface="Calibri"/>
                  <a:cs typeface="Calibri"/>
                </a:rPr>
                <a:t>navigation</a:t>
              </a:r>
              <a:r>
                <a:rPr sz="1100" spc="-10" dirty="0">
                  <a:latin typeface="Calibri"/>
                  <a:cs typeface="Calibri"/>
                </a:rPr>
                <a:t> </a:t>
              </a:r>
              <a:r>
                <a:rPr sz="1100" spc="-20" dirty="0">
                  <a:latin typeface="Calibri"/>
                  <a:cs typeface="Calibri"/>
                </a:rPr>
                <a:t>bar.</a:t>
              </a:r>
              <a:endParaRPr sz="1100" dirty="0">
                <a:latin typeface="Calibri"/>
                <a:cs typeface="Calibri"/>
              </a:endParaRPr>
            </a:p>
          </p:txBody>
        </p:sp>
      </p:gr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3129"/>
            <a:ext cx="9142475" cy="1382903"/>
          </a:xfrm>
          <a:prstGeom prst="rect">
            <a:avLst/>
          </a:prstGeom>
        </p:spPr>
      </p:pic>
      <p:sp>
        <p:nvSpPr>
          <p:cNvPr id="15" name="object 15"/>
          <p:cNvSpPr txBox="1">
            <a:spLocks noGrp="1"/>
          </p:cNvSpPr>
          <p:nvPr>
            <p:ph type="title"/>
          </p:nvPr>
        </p:nvSpPr>
        <p:spPr>
          <a:prstGeom prst="rect">
            <a:avLst/>
          </a:prstGeom>
        </p:spPr>
        <p:txBody>
          <a:bodyPr vert="horz" wrap="square" lIns="0" tIns="12700" rIns="0" bIns="0" rtlCol="0">
            <a:spAutoFit/>
          </a:bodyPr>
          <a:lstStyle/>
          <a:p>
            <a:pPr marL="12700">
              <a:lnSpc>
                <a:spcPts val="2825"/>
              </a:lnSpc>
              <a:spcBef>
                <a:spcPts val="100"/>
              </a:spcBef>
            </a:pPr>
            <a:r>
              <a:rPr spc="-10" dirty="0"/>
              <a:t>Standard</a:t>
            </a:r>
            <a:r>
              <a:rPr spc="-65" dirty="0"/>
              <a:t> </a:t>
            </a:r>
            <a:r>
              <a:rPr spc="-10" dirty="0"/>
              <a:t>Dashboards</a:t>
            </a:r>
          </a:p>
          <a:p>
            <a:pPr marL="12700">
              <a:lnSpc>
                <a:spcPts val="2825"/>
              </a:lnSpc>
            </a:pPr>
            <a:r>
              <a:rPr b="0" i="1" dirty="0">
                <a:latin typeface="Calibri"/>
                <a:cs typeface="Calibri"/>
              </a:rPr>
              <a:t>2</a:t>
            </a:r>
            <a:r>
              <a:rPr b="0" i="1" spc="-30" dirty="0">
                <a:latin typeface="Calibri"/>
                <a:cs typeface="Calibri"/>
              </a:rPr>
              <a:t> </a:t>
            </a:r>
            <a:r>
              <a:rPr b="0" i="1" dirty="0">
                <a:latin typeface="Calibri"/>
                <a:cs typeface="Calibri"/>
              </a:rPr>
              <a:t>of</a:t>
            </a:r>
            <a:r>
              <a:rPr b="0" i="1" spc="-10" dirty="0">
                <a:latin typeface="Calibri"/>
                <a:cs typeface="Calibri"/>
              </a:rPr>
              <a:t> </a:t>
            </a:r>
            <a:r>
              <a:rPr b="0" i="1" spc="-50" dirty="0">
                <a:latin typeface="Calibri"/>
                <a:cs typeface="Calibri"/>
              </a:rPr>
              <a:t>4</a:t>
            </a:r>
          </a:p>
        </p:txBody>
      </p:sp>
      <p:sp>
        <p:nvSpPr>
          <p:cNvPr id="16" name="object 16"/>
          <p:cNvSpPr txBox="1"/>
          <p:nvPr/>
        </p:nvSpPr>
        <p:spPr>
          <a:xfrm>
            <a:off x="764540" y="1403349"/>
            <a:ext cx="662559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Dashboard</a:t>
            </a:r>
            <a:r>
              <a:rPr sz="1600" spc="-60" dirty="0">
                <a:latin typeface="Calibri"/>
                <a:cs typeface="Calibri"/>
              </a:rPr>
              <a:t> </a:t>
            </a:r>
            <a:r>
              <a:rPr sz="1600" spc="-10" dirty="0">
                <a:latin typeface="Calibri"/>
                <a:cs typeface="Calibri"/>
              </a:rPr>
              <a:t>prompts</a:t>
            </a:r>
            <a:r>
              <a:rPr sz="1600" spc="-50" dirty="0">
                <a:latin typeface="Calibri"/>
                <a:cs typeface="Calibri"/>
              </a:rPr>
              <a:t> </a:t>
            </a:r>
            <a:r>
              <a:rPr sz="1600" dirty="0">
                <a:latin typeface="Calibri"/>
                <a:cs typeface="Calibri"/>
              </a:rPr>
              <a:t>are</a:t>
            </a:r>
            <a:r>
              <a:rPr sz="1600" spc="-50" dirty="0">
                <a:latin typeface="Calibri"/>
                <a:cs typeface="Calibri"/>
              </a:rPr>
              <a:t> </a:t>
            </a:r>
            <a:r>
              <a:rPr sz="1600" spc="-10" dirty="0">
                <a:latin typeface="Calibri"/>
                <a:cs typeface="Calibri"/>
              </a:rPr>
              <a:t>included</a:t>
            </a:r>
            <a:r>
              <a:rPr sz="1600" spc="-70" dirty="0">
                <a:latin typeface="Calibri"/>
                <a:cs typeface="Calibri"/>
              </a:rPr>
              <a:t> </a:t>
            </a:r>
            <a:r>
              <a:rPr sz="1600" dirty="0">
                <a:latin typeface="Calibri"/>
                <a:cs typeface="Calibri"/>
              </a:rPr>
              <a:t>to</a:t>
            </a:r>
            <a:r>
              <a:rPr sz="1600" spc="-50" dirty="0">
                <a:latin typeface="Calibri"/>
                <a:cs typeface="Calibri"/>
              </a:rPr>
              <a:t> </a:t>
            </a:r>
            <a:r>
              <a:rPr sz="1600" spc="-10" dirty="0">
                <a:latin typeface="Calibri"/>
                <a:cs typeface="Calibri"/>
              </a:rPr>
              <a:t>customize</a:t>
            </a:r>
            <a:r>
              <a:rPr sz="1600" spc="-60" dirty="0">
                <a:latin typeface="Calibri"/>
                <a:cs typeface="Calibri"/>
              </a:rPr>
              <a:t> </a:t>
            </a:r>
            <a:r>
              <a:rPr sz="1600" dirty="0">
                <a:latin typeface="Calibri"/>
                <a:cs typeface="Calibri"/>
              </a:rPr>
              <a:t>the</a:t>
            </a:r>
            <a:r>
              <a:rPr sz="1600" spc="-60" dirty="0">
                <a:latin typeface="Calibri"/>
                <a:cs typeface="Calibri"/>
              </a:rPr>
              <a:t> </a:t>
            </a:r>
            <a:r>
              <a:rPr sz="1600" dirty="0">
                <a:latin typeface="Calibri"/>
                <a:cs typeface="Calibri"/>
              </a:rPr>
              <a:t>data</a:t>
            </a:r>
            <a:r>
              <a:rPr sz="1600" spc="-70" dirty="0">
                <a:latin typeface="Calibri"/>
                <a:cs typeface="Calibri"/>
              </a:rPr>
              <a:t> </a:t>
            </a:r>
            <a:r>
              <a:rPr sz="1600" spc="-10" dirty="0">
                <a:latin typeface="Calibri"/>
                <a:cs typeface="Calibri"/>
              </a:rPr>
              <a:t>viewed</a:t>
            </a:r>
            <a:r>
              <a:rPr sz="1600" spc="-45" dirty="0">
                <a:latin typeface="Calibri"/>
                <a:cs typeface="Calibri"/>
              </a:rPr>
              <a:t> </a:t>
            </a:r>
            <a:r>
              <a:rPr sz="1600" dirty="0">
                <a:latin typeface="Calibri"/>
                <a:cs typeface="Calibri"/>
              </a:rPr>
              <a:t>in</a:t>
            </a:r>
            <a:r>
              <a:rPr sz="1600" spc="-60" dirty="0">
                <a:latin typeface="Calibri"/>
                <a:cs typeface="Calibri"/>
              </a:rPr>
              <a:t> </a:t>
            </a:r>
            <a:r>
              <a:rPr sz="1600" dirty="0">
                <a:latin typeface="Calibri"/>
                <a:cs typeface="Calibri"/>
              </a:rPr>
              <a:t>the</a:t>
            </a:r>
            <a:r>
              <a:rPr sz="1600" spc="-55" dirty="0">
                <a:latin typeface="Calibri"/>
                <a:cs typeface="Calibri"/>
              </a:rPr>
              <a:t> </a:t>
            </a:r>
            <a:r>
              <a:rPr sz="1600" spc="-10" dirty="0">
                <a:latin typeface="Calibri"/>
                <a:cs typeface="Calibri"/>
              </a:rPr>
              <a:t>dashboard.</a:t>
            </a:r>
            <a:endParaRPr sz="1600">
              <a:latin typeface="Calibri"/>
              <a:cs typeface="Calibri"/>
            </a:endParaRPr>
          </a:p>
        </p:txBody>
      </p:sp>
      <p:grpSp>
        <p:nvGrpSpPr>
          <p:cNvPr id="20" name="Group 19" descr="Annotated screenshot of the Insight Workforce Profile dashboard. The top section contains dashboard filters such as Pay Plan Code, Type of Appointment, Duty Station, and more. The middle panel displays a series of visualizations including a vertical bar chart for Pay Plan Distribution, a horizontal bar chart for Occupation Category, and two pie charts showing Position Supervisory Employees and Type of Employment. The bottom section displays a detailed data table listing employee records.">
            <a:extLst>
              <a:ext uri="{FF2B5EF4-FFF2-40B4-BE49-F238E27FC236}">
                <a16:creationId xmlns:a16="http://schemas.microsoft.com/office/drawing/2014/main" id="{7E3F20BF-5531-0222-1682-7DCBC45F5B9F}"/>
              </a:ext>
            </a:extLst>
          </p:cNvPr>
          <p:cNvGrpSpPr/>
          <p:nvPr/>
        </p:nvGrpSpPr>
        <p:grpSpPr>
          <a:xfrm>
            <a:off x="219075" y="1816417"/>
            <a:ext cx="8652510" cy="4618355"/>
            <a:chOff x="219075" y="1816417"/>
            <a:chExt cx="8652510" cy="4618355"/>
          </a:xfrm>
        </p:grpSpPr>
        <p:grpSp>
          <p:nvGrpSpPr>
            <p:cNvPr id="2" name="object 2"/>
            <p:cNvGrpSpPr/>
            <p:nvPr/>
          </p:nvGrpSpPr>
          <p:grpSpPr>
            <a:xfrm>
              <a:off x="219075" y="1816417"/>
              <a:ext cx="8652510" cy="4618355"/>
              <a:chOff x="219075" y="1816417"/>
              <a:chExt cx="8652510" cy="4618355"/>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243840" y="3063582"/>
                <a:ext cx="8627364" cy="3371088"/>
              </a:xfrm>
              <a:prstGeom prst="rect">
                <a:avLst/>
              </a:prstGeom>
            </p:spPr>
          </p:pic>
          <p:pic>
            <p:nvPicPr>
              <p:cNvPr id="4" name="object 4" descr="Clean screenshot of the Insight Workforce Profile Dashboard. The top area includes filters such as Department Code, Pay Plan, Type of Appointment, Type of Employment, and Duty Station State Name. Below, there are visualizations, including a bar chart for Pay Plan Distribution, a bar chart for Occupational Category, and two pie charts for Position Supervisory Employees and Type of Employment. The bottom section displays a Workforce Roster table with employee records, including columns like Employee Name, Duty Station, Appointment Type, Education Level, and Length of Service."/>
              <p:cNvPicPr/>
              <p:nvPr/>
            </p:nvPicPr>
            <p:blipFill>
              <a:blip r:embed="rId4" cstate="print"/>
              <a:stretch>
                <a:fillRect/>
              </a:stretch>
            </p:blipFill>
            <p:spPr>
              <a:xfrm>
                <a:off x="230124" y="3048393"/>
                <a:ext cx="8546719" cy="3348863"/>
              </a:xfrm>
              <a:prstGeom prst="rect">
                <a:avLst/>
              </a:prstGeom>
            </p:spPr>
          </p:pic>
          <p:sp>
            <p:nvSpPr>
              <p:cNvPr id="5" name="object 5"/>
              <p:cNvSpPr/>
              <p:nvPr/>
            </p:nvSpPr>
            <p:spPr>
              <a:xfrm>
                <a:off x="223837" y="3043605"/>
                <a:ext cx="8615045" cy="3358515"/>
              </a:xfrm>
              <a:custGeom>
                <a:avLst/>
                <a:gdLst/>
                <a:ahLst/>
                <a:cxnLst/>
                <a:rect l="l" t="t" r="r" b="b"/>
                <a:pathLst>
                  <a:path w="8615045" h="3358515">
                    <a:moveTo>
                      <a:pt x="0" y="3358388"/>
                    </a:moveTo>
                    <a:lnTo>
                      <a:pt x="8614791" y="3358388"/>
                    </a:lnTo>
                    <a:lnTo>
                      <a:pt x="8614791" y="0"/>
                    </a:lnTo>
                    <a:lnTo>
                      <a:pt x="0" y="0"/>
                    </a:lnTo>
                    <a:lnTo>
                      <a:pt x="0" y="3358388"/>
                    </a:lnTo>
                    <a:close/>
                  </a:path>
                </a:pathLst>
              </a:custGeom>
              <a:ln w="9525">
                <a:solidFill>
                  <a:srgbClr val="000000"/>
                </a:solidFill>
              </a:ln>
            </p:spPr>
            <p:txBody>
              <a:bodyPr wrap="square" lIns="0" tIns="0" rIns="0" bIns="0" rtlCol="0"/>
              <a:lstStyle/>
              <a:p>
                <a:endParaRPr/>
              </a:p>
            </p:txBody>
          </p:sp>
          <p:sp>
            <p:nvSpPr>
              <p:cNvPr id="6" name="object 6"/>
              <p:cNvSpPr/>
              <p:nvPr/>
            </p:nvSpPr>
            <p:spPr>
              <a:xfrm>
                <a:off x="1295400" y="1829117"/>
                <a:ext cx="4953000" cy="1067435"/>
              </a:xfrm>
              <a:custGeom>
                <a:avLst/>
                <a:gdLst/>
                <a:ahLst/>
                <a:cxnLst/>
                <a:rect l="l" t="t" r="r" b="b"/>
                <a:pathLst>
                  <a:path w="4953000" h="1067435">
                    <a:moveTo>
                      <a:pt x="2743200" y="1066863"/>
                    </a:moveTo>
                    <a:lnTo>
                      <a:pt x="4953000" y="1066863"/>
                    </a:lnTo>
                    <a:lnTo>
                      <a:pt x="4953000" y="533463"/>
                    </a:lnTo>
                    <a:lnTo>
                      <a:pt x="2743200" y="533463"/>
                    </a:lnTo>
                    <a:lnTo>
                      <a:pt x="2743200" y="1066863"/>
                    </a:lnTo>
                    <a:close/>
                  </a:path>
                  <a:path w="4953000" h="1067435">
                    <a:moveTo>
                      <a:pt x="0" y="707580"/>
                    </a:moveTo>
                    <a:lnTo>
                      <a:pt x="2362200" y="707580"/>
                    </a:lnTo>
                    <a:lnTo>
                      <a:pt x="2362200" y="0"/>
                    </a:lnTo>
                    <a:lnTo>
                      <a:pt x="0" y="0"/>
                    </a:lnTo>
                    <a:lnTo>
                      <a:pt x="0" y="707580"/>
                    </a:lnTo>
                    <a:close/>
                  </a:path>
                </a:pathLst>
              </a:custGeom>
              <a:ln w="25400">
                <a:solidFill>
                  <a:srgbClr val="DDAD21"/>
                </a:solidFill>
              </a:ln>
            </p:spPr>
            <p:txBody>
              <a:bodyPr wrap="square" lIns="0" tIns="0" rIns="0" bIns="0" rtlCol="0"/>
              <a:lstStyle/>
              <a:p>
                <a:endParaRPr/>
              </a:p>
            </p:txBody>
          </p:sp>
          <p:sp>
            <p:nvSpPr>
              <p:cNvPr id="7" name="object 7"/>
              <p:cNvSpPr/>
              <p:nvPr/>
            </p:nvSpPr>
            <p:spPr>
              <a:xfrm>
                <a:off x="1314577" y="2536697"/>
                <a:ext cx="1176020" cy="2388870"/>
              </a:xfrm>
              <a:custGeom>
                <a:avLst/>
                <a:gdLst/>
                <a:ahLst/>
                <a:cxnLst/>
                <a:rect l="l" t="t" r="r" b="b"/>
                <a:pathLst>
                  <a:path w="1176020" h="2388870">
                    <a:moveTo>
                      <a:pt x="1161923" y="0"/>
                    </a:moveTo>
                    <a:lnTo>
                      <a:pt x="0" y="1252854"/>
                    </a:lnTo>
                  </a:path>
                  <a:path w="1176020" h="2388870">
                    <a:moveTo>
                      <a:pt x="21716" y="1156081"/>
                    </a:moveTo>
                    <a:lnTo>
                      <a:pt x="0" y="1252854"/>
                    </a:lnTo>
                    <a:lnTo>
                      <a:pt x="94995" y="1224026"/>
                    </a:lnTo>
                  </a:path>
                  <a:path w="1176020" h="2388870">
                    <a:moveTo>
                      <a:pt x="1161923" y="0"/>
                    </a:moveTo>
                    <a:lnTo>
                      <a:pt x="1124204" y="2388362"/>
                    </a:lnTo>
                  </a:path>
                  <a:path w="1176020" h="2388870">
                    <a:moveTo>
                      <a:pt x="1075562" y="2301875"/>
                    </a:moveTo>
                    <a:lnTo>
                      <a:pt x="1124330" y="2388362"/>
                    </a:lnTo>
                    <a:lnTo>
                      <a:pt x="1175639" y="2303399"/>
                    </a:lnTo>
                  </a:path>
                </a:pathLst>
              </a:custGeom>
              <a:ln w="28575">
                <a:solidFill>
                  <a:srgbClr val="DDAD21"/>
                </a:solidFill>
              </a:ln>
            </p:spPr>
            <p:txBody>
              <a:bodyPr wrap="square" lIns="0" tIns="0" rIns="0" bIns="0" rtlCol="0"/>
              <a:lstStyle/>
              <a:p>
                <a:endParaRPr/>
              </a:p>
            </p:txBody>
          </p:sp>
          <p:sp>
            <p:nvSpPr>
              <p:cNvPr id="8" name="object 8"/>
              <p:cNvSpPr/>
              <p:nvPr/>
            </p:nvSpPr>
            <p:spPr>
              <a:xfrm>
                <a:off x="533400" y="3810317"/>
                <a:ext cx="8077200" cy="2591435"/>
              </a:xfrm>
              <a:custGeom>
                <a:avLst/>
                <a:gdLst/>
                <a:ahLst/>
                <a:cxnLst/>
                <a:rect l="l" t="t" r="r" b="b"/>
                <a:pathLst>
                  <a:path w="8077200" h="2591435">
                    <a:moveTo>
                      <a:pt x="0" y="1012380"/>
                    </a:moveTo>
                    <a:lnTo>
                      <a:pt x="8077200" y="1012380"/>
                    </a:lnTo>
                    <a:lnTo>
                      <a:pt x="8077200" y="0"/>
                    </a:lnTo>
                    <a:lnTo>
                      <a:pt x="0" y="0"/>
                    </a:lnTo>
                    <a:lnTo>
                      <a:pt x="0" y="1012380"/>
                    </a:lnTo>
                    <a:close/>
                  </a:path>
                  <a:path w="8077200" h="2591435">
                    <a:moveTo>
                      <a:pt x="762000" y="2590825"/>
                    </a:moveTo>
                    <a:lnTo>
                      <a:pt x="7391400" y="2590825"/>
                    </a:lnTo>
                    <a:lnTo>
                      <a:pt x="7391400" y="1143025"/>
                    </a:lnTo>
                    <a:lnTo>
                      <a:pt x="762000" y="1143025"/>
                    </a:lnTo>
                    <a:lnTo>
                      <a:pt x="762000" y="2590825"/>
                    </a:lnTo>
                    <a:close/>
                  </a:path>
                </a:pathLst>
              </a:custGeom>
              <a:ln w="25400">
                <a:solidFill>
                  <a:srgbClr val="DDAD21"/>
                </a:solidFill>
              </a:ln>
            </p:spPr>
            <p:txBody>
              <a:bodyPr wrap="square" lIns="0" tIns="0" rIns="0" bIns="0" rtlCol="0"/>
              <a:lstStyle/>
              <a:p>
                <a:endParaRPr/>
              </a:p>
            </p:txBody>
          </p:sp>
          <p:sp>
            <p:nvSpPr>
              <p:cNvPr id="9" name="object 9"/>
              <p:cNvSpPr/>
              <p:nvPr/>
            </p:nvSpPr>
            <p:spPr>
              <a:xfrm>
                <a:off x="4521327" y="2895980"/>
                <a:ext cx="622300" cy="301625"/>
              </a:xfrm>
              <a:custGeom>
                <a:avLst/>
                <a:gdLst/>
                <a:ahLst/>
                <a:cxnLst/>
                <a:rect l="l" t="t" r="r" b="b"/>
                <a:pathLst>
                  <a:path w="622300" h="301625">
                    <a:moveTo>
                      <a:pt x="622173" y="0"/>
                    </a:moveTo>
                    <a:lnTo>
                      <a:pt x="0" y="292735"/>
                    </a:lnTo>
                  </a:path>
                  <a:path w="622300" h="301625">
                    <a:moveTo>
                      <a:pt x="56387" y="210947"/>
                    </a:moveTo>
                    <a:lnTo>
                      <a:pt x="126" y="292735"/>
                    </a:lnTo>
                    <a:lnTo>
                      <a:pt x="98933" y="301498"/>
                    </a:lnTo>
                  </a:path>
                </a:pathLst>
              </a:custGeom>
              <a:ln w="28575">
                <a:solidFill>
                  <a:srgbClr val="DDAD21"/>
                </a:solidFill>
              </a:ln>
            </p:spPr>
            <p:txBody>
              <a:bodyPr wrap="square" lIns="0" tIns="0" rIns="0" bIns="0" rtlCol="0"/>
              <a:lstStyle/>
              <a:p>
                <a:endParaRPr/>
              </a:p>
            </p:txBody>
          </p:sp>
          <p:sp>
            <p:nvSpPr>
              <p:cNvPr id="10" name="object 10"/>
              <p:cNvSpPr/>
              <p:nvPr/>
            </p:nvSpPr>
            <p:spPr>
              <a:xfrm>
                <a:off x="3048000" y="3200780"/>
                <a:ext cx="2895600" cy="457200"/>
              </a:xfrm>
              <a:custGeom>
                <a:avLst/>
                <a:gdLst/>
                <a:ahLst/>
                <a:cxnLst/>
                <a:rect l="l" t="t" r="r" b="b"/>
                <a:pathLst>
                  <a:path w="2895600" h="457200">
                    <a:moveTo>
                      <a:pt x="0" y="457200"/>
                    </a:moveTo>
                    <a:lnTo>
                      <a:pt x="2895600" y="457200"/>
                    </a:lnTo>
                    <a:lnTo>
                      <a:pt x="2895600" y="0"/>
                    </a:lnTo>
                    <a:lnTo>
                      <a:pt x="0" y="0"/>
                    </a:lnTo>
                    <a:lnTo>
                      <a:pt x="0" y="457200"/>
                    </a:lnTo>
                    <a:close/>
                  </a:path>
                </a:pathLst>
              </a:custGeom>
              <a:ln w="25400">
                <a:solidFill>
                  <a:srgbClr val="DDAD21"/>
                </a:solidFill>
              </a:ln>
            </p:spPr>
            <p:txBody>
              <a:bodyPr wrap="square" lIns="0" tIns="0" rIns="0" bIns="0" rtlCol="0"/>
              <a:lstStyle/>
              <a:p>
                <a:endParaRPr/>
              </a:p>
            </p:txBody>
          </p:sp>
        </p:grpSp>
        <p:sp>
          <p:nvSpPr>
            <p:cNvPr id="11" name="object 11"/>
            <p:cNvSpPr txBox="1"/>
            <p:nvPr/>
          </p:nvSpPr>
          <p:spPr>
            <a:xfrm>
              <a:off x="1374394" y="1909699"/>
              <a:ext cx="2091689" cy="527685"/>
            </a:xfrm>
            <a:prstGeom prst="rect">
              <a:avLst/>
            </a:prstGeom>
          </p:spPr>
          <p:txBody>
            <a:bodyPr vert="horz" wrap="square" lIns="0" tIns="13970" rIns="0" bIns="0" rtlCol="0">
              <a:spAutoFit/>
            </a:bodyPr>
            <a:lstStyle/>
            <a:p>
              <a:pPr marL="12700" marR="5080">
                <a:lnSpc>
                  <a:spcPct val="99500"/>
                </a:lnSpc>
                <a:spcBef>
                  <a:spcPts val="110"/>
                </a:spcBef>
              </a:pPr>
              <a:r>
                <a:rPr sz="1100" dirty="0">
                  <a:latin typeface="Calibri"/>
                  <a:cs typeface="Calibri"/>
                </a:rPr>
                <a:t>Standard</a:t>
              </a:r>
              <a:r>
                <a:rPr sz="1100" spc="-40" dirty="0">
                  <a:latin typeface="Calibri"/>
                  <a:cs typeface="Calibri"/>
                </a:rPr>
                <a:t> </a:t>
              </a:r>
              <a:r>
                <a:rPr sz="1100" dirty="0">
                  <a:latin typeface="Calibri"/>
                  <a:cs typeface="Calibri"/>
                </a:rPr>
                <a:t>dashboards</a:t>
              </a:r>
              <a:r>
                <a:rPr sz="1100" spc="-30" dirty="0">
                  <a:latin typeface="Calibri"/>
                  <a:cs typeface="Calibri"/>
                </a:rPr>
                <a:t> </a:t>
              </a:r>
              <a:r>
                <a:rPr sz="1100" spc="-10" dirty="0">
                  <a:latin typeface="Calibri"/>
                  <a:cs typeface="Calibri"/>
                </a:rPr>
                <a:t>provide </a:t>
              </a:r>
              <a:r>
                <a:rPr sz="1100" dirty="0">
                  <a:latin typeface="Calibri"/>
                  <a:cs typeface="Calibri"/>
                </a:rPr>
                <a:t>aggregated</a:t>
              </a:r>
              <a:r>
                <a:rPr sz="1100" spc="-50" dirty="0">
                  <a:latin typeface="Calibri"/>
                  <a:cs typeface="Calibri"/>
                </a:rPr>
                <a:t> </a:t>
              </a:r>
              <a:r>
                <a:rPr sz="1100" spc="-10" dirty="0">
                  <a:latin typeface="Calibri"/>
                  <a:cs typeface="Calibri"/>
                </a:rPr>
                <a:t>reports</a:t>
              </a:r>
              <a:r>
                <a:rPr sz="1100" spc="-45" dirty="0">
                  <a:latin typeface="Calibri"/>
                  <a:cs typeface="Calibri"/>
                </a:rPr>
                <a:t> </a:t>
              </a:r>
              <a:r>
                <a:rPr sz="1100" dirty="0">
                  <a:latin typeface="Calibri"/>
                  <a:cs typeface="Calibri"/>
                </a:rPr>
                <a:t>as</a:t>
              </a:r>
              <a:r>
                <a:rPr sz="1100" spc="-50" dirty="0">
                  <a:latin typeface="Calibri"/>
                  <a:cs typeface="Calibri"/>
                </a:rPr>
                <a:t> </a:t>
              </a:r>
              <a:r>
                <a:rPr sz="1100" dirty="0">
                  <a:latin typeface="Calibri"/>
                  <a:cs typeface="Calibri"/>
                </a:rPr>
                <a:t>well</a:t>
              </a:r>
              <a:r>
                <a:rPr sz="1100" spc="-50" dirty="0">
                  <a:latin typeface="Calibri"/>
                  <a:cs typeface="Calibri"/>
                </a:rPr>
                <a:t> </a:t>
              </a:r>
              <a:r>
                <a:rPr sz="1100" dirty="0">
                  <a:latin typeface="Calibri"/>
                  <a:cs typeface="Calibri"/>
                </a:rPr>
                <a:t>as</a:t>
              </a:r>
              <a:r>
                <a:rPr sz="1100" spc="-25" dirty="0">
                  <a:latin typeface="Calibri"/>
                  <a:cs typeface="Calibri"/>
                </a:rPr>
                <a:t> </a:t>
              </a:r>
              <a:r>
                <a:rPr sz="1100" spc="-10" dirty="0">
                  <a:latin typeface="Calibri"/>
                  <a:cs typeface="Calibri"/>
                </a:rPr>
                <a:t>several </a:t>
              </a:r>
              <a:r>
                <a:rPr sz="1100" dirty="0">
                  <a:latin typeface="Calibri"/>
                  <a:cs typeface="Calibri"/>
                </a:rPr>
                <a:t>visualizations</a:t>
              </a:r>
              <a:r>
                <a:rPr sz="1100" spc="-20" dirty="0">
                  <a:latin typeface="Calibri"/>
                  <a:cs typeface="Calibri"/>
                </a:rPr>
                <a:t> </a:t>
              </a:r>
              <a:r>
                <a:rPr sz="1100" dirty="0">
                  <a:latin typeface="Calibri"/>
                  <a:cs typeface="Calibri"/>
                </a:rPr>
                <a:t>of</a:t>
              </a:r>
              <a:r>
                <a:rPr sz="1100" spc="-20" dirty="0">
                  <a:latin typeface="Calibri"/>
                  <a:cs typeface="Calibri"/>
                </a:rPr>
                <a:t> </a:t>
              </a:r>
              <a:r>
                <a:rPr sz="1100" dirty="0">
                  <a:latin typeface="Calibri"/>
                  <a:cs typeface="Calibri"/>
                </a:rPr>
                <a:t>the</a:t>
              </a:r>
              <a:r>
                <a:rPr sz="1100" spc="-5" dirty="0">
                  <a:latin typeface="Calibri"/>
                  <a:cs typeface="Calibri"/>
                </a:rPr>
                <a:t> </a:t>
              </a:r>
              <a:r>
                <a:rPr sz="1100" spc="-20" dirty="0">
                  <a:latin typeface="Calibri"/>
                  <a:cs typeface="Calibri"/>
                </a:rPr>
                <a:t>data.</a:t>
              </a:r>
              <a:endParaRPr sz="1100">
                <a:latin typeface="Calibri"/>
                <a:cs typeface="Calibri"/>
              </a:endParaRPr>
            </a:p>
          </p:txBody>
        </p:sp>
        <p:sp>
          <p:nvSpPr>
            <p:cNvPr id="12" name="object 12"/>
            <p:cNvSpPr txBox="1"/>
            <p:nvPr/>
          </p:nvSpPr>
          <p:spPr>
            <a:xfrm>
              <a:off x="4117975" y="2356231"/>
              <a:ext cx="201803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Calibri"/>
                  <a:cs typeface="Calibri"/>
                </a:rPr>
                <a:t>You</a:t>
              </a:r>
              <a:r>
                <a:rPr sz="1100" spc="-55" dirty="0">
                  <a:latin typeface="Calibri"/>
                  <a:cs typeface="Calibri"/>
                </a:rPr>
                <a:t> </a:t>
              </a:r>
              <a:r>
                <a:rPr sz="1100" dirty="0">
                  <a:latin typeface="Calibri"/>
                  <a:cs typeface="Calibri"/>
                </a:rPr>
                <a:t>can</a:t>
              </a:r>
              <a:r>
                <a:rPr sz="1100" spc="-45" dirty="0">
                  <a:latin typeface="Calibri"/>
                  <a:cs typeface="Calibri"/>
                </a:rPr>
                <a:t> </a:t>
              </a:r>
              <a:r>
                <a:rPr sz="1100" dirty="0">
                  <a:latin typeface="Calibri"/>
                  <a:cs typeface="Calibri"/>
                </a:rPr>
                <a:t>filter</a:t>
              </a:r>
              <a:r>
                <a:rPr sz="1100" spc="-25" dirty="0">
                  <a:latin typeface="Calibri"/>
                  <a:cs typeface="Calibri"/>
                </a:rPr>
                <a:t> </a:t>
              </a:r>
              <a:r>
                <a:rPr sz="1100" dirty="0">
                  <a:latin typeface="Calibri"/>
                  <a:cs typeface="Calibri"/>
                </a:rPr>
                <a:t>a</a:t>
              </a:r>
              <a:r>
                <a:rPr sz="1100" spc="-45" dirty="0">
                  <a:latin typeface="Calibri"/>
                  <a:cs typeface="Calibri"/>
                </a:rPr>
                <a:t> </a:t>
              </a:r>
              <a:r>
                <a:rPr sz="1100" spc="-10" dirty="0">
                  <a:latin typeface="Calibri"/>
                  <a:cs typeface="Calibri"/>
                </a:rPr>
                <a:t>standard</a:t>
              </a:r>
              <a:r>
                <a:rPr sz="1100" spc="-55" dirty="0">
                  <a:latin typeface="Calibri"/>
                  <a:cs typeface="Calibri"/>
                </a:rPr>
                <a:t> </a:t>
              </a:r>
              <a:r>
                <a:rPr sz="1100" spc="-10" dirty="0">
                  <a:latin typeface="Calibri"/>
                  <a:cs typeface="Calibri"/>
                </a:rPr>
                <a:t>dashboard</a:t>
              </a:r>
              <a:endParaRPr sz="1100">
                <a:latin typeface="Calibri"/>
                <a:cs typeface="Calibri"/>
              </a:endParaRPr>
            </a:p>
          </p:txBody>
        </p:sp>
        <p:sp>
          <p:nvSpPr>
            <p:cNvPr id="13" name="object 13"/>
            <p:cNvSpPr txBox="1"/>
            <p:nvPr/>
          </p:nvSpPr>
          <p:spPr>
            <a:xfrm>
              <a:off x="4117975" y="2522347"/>
              <a:ext cx="1894205" cy="361315"/>
            </a:xfrm>
            <a:prstGeom prst="rect">
              <a:avLst/>
            </a:prstGeom>
          </p:spPr>
          <p:txBody>
            <a:bodyPr vert="horz" wrap="square" lIns="0" tIns="13335" rIns="0" bIns="0" rtlCol="0">
              <a:spAutoFit/>
            </a:bodyPr>
            <a:lstStyle/>
            <a:p>
              <a:pPr marL="12700" marR="5080">
                <a:lnSpc>
                  <a:spcPct val="100000"/>
                </a:lnSpc>
                <a:spcBef>
                  <a:spcPts val="105"/>
                </a:spcBef>
              </a:pPr>
              <a:r>
                <a:rPr sz="1100" dirty="0">
                  <a:latin typeface="Calibri"/>
                  <a:cs typeface="Calibri"/>
                </a:rPr>
                <a:t>for</a:t>
              </a:r>
              <a:r>
                <a:rPr sz="1100" spc="-5" dirty="0">
                  <a:latin typeface="Calibri"/>
                  <a:cs typeface="Calibri"/>
                </a:rPr>
                <a:t> </a:t>
              </a:r>
              <a:r>
                <a:rPr sz="1100" dirty="0">
                  <a:latin typeface="Calibri"/>
                  <a:cs typeface="Calibri"/>
                </a:rPr>
                <a:t>specific</a:t>
              </a:r>
              <a:r>
                <a:rPr sz="1100" spc="-5" dirty="0">
                  <a:latin typeface="Calibri"/>
                  <a:cs typeface="Calibri"/>
                </a:rPr>
                <a:t> </a:t>
              </a:r>
              <a:r>
                <a:rPr sz="1100" dirty="0">
                  <a:latin typeface="Calibri"/>
                  <a:cs typeface="Calibri"/>
                </a:rPr>
                <a:t>data</a:t>
              </a:r>
              <a:r>
                <a:rPr sz="1100" spc="-20" dirty="0">
                  <a:latin typeface="Calibri"/>
                  <a:cs typeface="Calibri"/>
                </a:rPr>
                <a:t> </a:t>
              </a:r>
              <a:r>
                <a:rPr sz="1100" dirty="0">
                  <a:latin typeface="Calibri"/>
                  <a:cs typeface="Calibri"/>
                </a:rPr>
                <a:t>results</a:t>
              </a:r>
              <a:r>
                <a:rPr sz="1100" spc="-15" dirty="0">
                  <a:latin typeface="Calibri"/>
                  <a:cs typeface="Calibri"/>
                </a:rPr>
                <a:t> </a:t>
              </a:r>
              <a:r>
                <a:rPr sz="1100" dirty="0">
                  <a:latin typeface="Calibri"/>
                  <a:cs typeface="Calibri"/>
                </a:rPr>
                <a:t>using</a:t>
              </a:r>
              <a:r>
                <a:rPr sz="1100" spc="-10" dirty="0">
                  <a:latin typeface="Calibri"/>
                  <a:cs typeface="Calibri"/>
                </a:rPr>
                <a:t> </a:t>
              </a:r>
              <a:r>
                <a:rPr sz="1100" spc="-25" dirty="0">
                  <a:latin typeface="Calibri"/>
                  <a:cs typeface="Calibri"/>
                </a:rPr>
                <a:t>the </a:t>
              </a:r>
              <a:r>
                <a:rPr sz="1100" dirty="0">
                  <a:latin typeface="Calibri"/>
                  <a:cs typeface="Calibri"/>
                </a:rPr>
                <a:t>prompts</a:t>
              </a:r>
              <a:r>
                <a:rPr sz="1100" spc="-5" dirty="0">
                  <a:latin typeface="Calibri"/>
                  <a:cs typeface="Calibri"/>
                </a:rPr>
                <a:t> </a:t>
              </a:r>
              <a:r>
                <a:rPr sz="1100" dirty="0">
                  <a:latin typeface="Calibri"/>
                  <a:cs typeface="Calibri"/>
                </a:rPr>
                <a:t>at</a:t>
              </a:r>
              <a:r>
                <a:rPr sz="1100" spc="-15" dirty="0">
                  <a:latin typeface="Calibri"/>
                  <a:cs typeface="Calibri"/>
                </a:rPr>
                <a:t> </a:t>
              </a:r>
              <a:r>
                <a:rPr sz="1100" dirty="0">
                  <a:latin typeface="Calibri"/>
                  <a:cs typeface="Calibri"/>
                </a:rPr>
                <a:t>the</a:t>
              </a:r>
              <a:r>
                <a:rPr sz="1100" spc="-10" dirty="0">
                  <a:latin typeface="Calibri"/>
                  <a:cs typeface="Calibri"/>
                </a:rPr>
                <a:t> </a:t>
              </a:r>
              <a:r>
                <a:rPr sz="1100" spc="-20" dirty="0">
                  <a:latin typeface="Calibri"/>
                  <a:cs typeface="Calibri"/>
                </a:rPr>
                <a:t>top.</a:t>
              </a:r>
              <a:endParaRPr sz="1100">
                <a:latin typeface="Calibri"/>
                <a:cs typeface="Calibri"/>
              </a:endParaRPr>
            </a:p>
          </p:txBody>
        </p:sp>
      </p:gr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Standard</a:t>
            </a:r>
            <a:r>
              <a:rPr spc="-135" dirty="0"/>
              <a:t> </a:t>
            </a:r>
            <a:r>
              <a:rPr spc="-10" dirty="0"/>
              <a:t>Dashboards</a:t>
            </a:r>
          </a:p>
          <a:p>
            <a:pPr marL="12700">
              <a:lnSpc>
                <a:spcPct val="100000"/>
              </a:lnSpc>
              <a:spcBef>
                <a:spcPts val="25"/>
              </a:spcBef>
            </a:pPr>
            <a:r>
              <a:rPr b="0" i="1" dirty="0">
                <a:latin typeface="Calibri"/>
                <a:cs typeface="Calibri"/>
              </a:rPr>
              <a:t>3</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4</a:t>
            </a:r>
          </a:p>
        </p:txBody>
      </p:sp>
      <p:sp>
        <p:nvSpPr>
          <p:cNvPr id="13" name="object 13"/>
          <p:cNvSpPr txBox="1"/>
          <p:nvPr/>
        </p:nvSpPr>
        <p:spPr>
          <a:xfrm>
            <a:off x="764540" y="1392681"/>
            <a:ext cx="7706995" cy="1257395"/>
          </a:xfrm>
          <a:prstGeom prst="rect">
            <a:avLst/>
          </a:prstGeom>
        </p:spPr>
        <p:txBody>
          <a:bodyPr vert="horz" wrap="square" lIns="0" tIns="13335" rIns="0" bIns="0" rtlCol="0">
            <a:spAutoFit/>
          </a:bodyPr>
          <a:lstStyle/>
          <a:p>
            <a:pPr marL="12700" marR="5080">
              <a:lnSpc>
                <a:spcPct val="99500"/>
              </a:lnSpc>
              <a:spcBef>
                <a:spcPts val="105"/>
              </a:spcBef>
            </a:pPr>
            <a:r>
              <a:rPr sz="1600" dirty="0">
                <a:latin typeface="Calibri"/>
                <a:cs typeface="Calibri"/>
              </a:rPr>
              <a:t>With</a:t>
            </a:r>
            <a:r>
              <a:rPr sz="1600" spc="-25" dirty="0">
                <a:latin typeface="Calibri"/>
                <a:cs typeface="Calibri"/>
              </a:rPr>
              <a:t> </a:t>
            </a:r>
            <a:r>
              <a:rPr sz="1600" i="1" dirty="0">
                <a:latin typeface="Calibri"/>
                <a:cs typeface="Calibri"/>
              </a:rPr>
              <a:t>Insight</a:t>
            </a:r>
            <a:r>
              <a:rPr sz="1600" i="1" spc="-20" dirty="0">
                <a:latin typeface="Calibri"/>
                <a:cs typeface="Calibri"/>
              </a:rPr>
              <a:t> </a:t>
            </a:r>
            <a:r>
              <a:rPr sz="1600" dirty="0">
                <a:latin typeface="Calibri"/>
                <a:cs typeface="Calibri"/>
              </a:rPr>
              <a:t>dashboards,</a:t>
            </a:r>
            <a:r>
              <a:rPr sz="1600" spc="-15" dirty="0">
                <a:latin typeface="Calibri"/>
                <a:cs typeface="Calibri"/>
              </a:rPr>
              <a:t> </a:t>
            </a:r>
            <a:r>
              <a:rPr sz="1600" dirty="0">
                <a:latin typeface="Calibri"/>
                <a:cs typeface="Calibri"/>
              </a:rPr>
              <a:t>you</a:t>
            </a:r>
            <a:r>
              <a:rPr sz="1600" spc="-20" dirty="0">
                <a:latin typeface="Calibri"/>
                <a:cs typeface="Calibri"/>
              </a:rPr>
              <a:t> </a:t>
            </a:r>
            <a:r>
              <a:rPr sz="1600" dirty="0">
                <a:latin typeface="Calibri"/>
                <a:cs typeface="Calibri"/>
              </a:rPr>
              <a:t>can</a:t>
            </a:r>
            <a:r>
              <a:rPr sz="1600" spc="-25" dirty="0">
                <a:latin typeface="Calibri"/>
                <a:cs typeface="Calibri"/>
              </a:rPr>
              <a:t> </a:t>
            </a:r>
            <a:r>
              <a:rPr sz="1600" dirty="0">
                <a:latin typeface="Calibri"/>
                <a:cs typeface="Calibri"/>
              </a:rPr>
              <a:t>dig</a:t>
            </a:r>
            <a:r>
              <a:rPr sz="1600" spc="-45" dirty="0">
                <a:latin typeface="Calibri"/>
                <a:cs typeface="Calibri"/>
              </a:rPr>
              <a:t> </a:t>
            </a:r>
            <a:r>
              <a:rPr sz="1600" dirty="0">
                <a:latin typeface="Calibri"/>
                <a:cs typeface="Calibri"/>
              </a:rPr>
              <a:t>deeper</a:t>
            </a:r>
            <a:r>
              <a:rPr sz="1600" spc="-35" dirty="0">
                <a:latin typeface="Calibri"/>
                <a:cs typeface="Calibri"/>
              </a:rPr>
              <a:t> </a:t>
            </a:r>
            <a:r>
              <a:rPr sz="1600" dirty="0">
                <a:latin typeface="Calibri"/>
                <a:cs typeface="Calibri"/>
              </a:rPr>
              <a:t>into</a:t>
            </a:r>
            <a:r>
              <a:rPr sz="1600" spc="-45" dirty="0">
                <a:latin typeface="Calibri"/>
                <a:cs typeface="Calibri"/>
              </a:rPr>
              <a:t> </a:t>
            </a:r>
            <a:r>
              <a:rPr sz="1600" spc="-10" dirty="0">
                <a:latin typeface="Calibri"/>
                <a:cs typeface="Calibri"/>
              </a:rPr>
              <a:t>specific</a:t>
            </a:r>
            <a:r>
              <a:rPr sz="1600" spc="-45" dirty="0">
                <a:latin typeface="Calibri"/>
                <a:cs typeface="Calibri"/>
              </a:rPr>
              <a:t> </a:t>
            </a:r>
            <a:r>
              <a:rPr sz="1600" dirty="0">
                <a:latin typeface="Calibri"/>
                <a:cs typeface="Calibri"/>
              </a:rPr>
              <a:t>data</a:t>
            </a:r>
            <a:r>
              <a:rPr sz="1600" spc="-40" dirty="0">
                <a:latin typeface="Calibri"/>
                <a:cs typeface="Calibri"/>
              </a:rPr>
              <a:t> </a:t>
            </a:r>
            <a:r>
              <a:rPr sz="1600" dirty="0">
                <a:latin typeface="Calibri"/>
                <a:cs typeface="Calibri"/>
              </a:rPr>
              <a:t>using</a:t>
            </a:r>
            <a:r>
              <a:rPr sz="1600" spc="-30"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“drill-</a:t>
            </a:r>
            <a:r>
              <a:rPr sz="1600" dirty="0">
                <a:latin typeface="Calibri"/>
                <a:cs typeface="Calibri"/>
              </a:rPr>
              <a:t>down”</a:t>
            </a:r>
            <a:r>
              <a:rPr sz="1600" spc="-15" dirty="0">
                <a:latin typeface="Calibri"/>
                <a:cs typeface="Calibri"/>
              </a:rPr>
              <a:t> </a:t>
            </a:r>
            <a:r>
              <a:rPr sz="1600" spc="-10" dirty="0">
                <a:latin typeface="Calibri"/>
                <a:cs typeface="Calibri"/>
              </a:rPr>
              <a:t>feature. </a:t>
            </a:r>
            <a:r>
              <a:rPr sz="1600" dirty="0">
                <a:latin typeface="Calibri"/>
                <a:cs typeface="Calibri"/>
              </a:rPr>
              <a:t>To</a:t>
            </a:r>
            <a:r>
              <a:rPr sz="1600" spc="-25" dirty="0">
                <a:latin typeface="Calibri"/>
                <a:cs typeface="Calibri"/>
              </a:rPr>
              <a:t> </a:t>
            </a:r>
            <a:r>
              <a:rPr sz="1600" dirty="0">
                <a:latin typeface="Calibri"/>
                <a:cs typeface="Calibri"/>
              </a:rPr>
              <a:t>drill</a:t>
            </a:r>
            <a:r>
              <a:rPr sz="1600" spc="-25" dirty="0">
                <a:latin typeface="Calibri"/>
                <a:cs typeface="Calibri"/>
              </a:rPr>
              <a:t> </a:t>
            </a:r>
            <a:r>
              <a:rPr sz="1600" dirty="0">
                <a:latin typeface="Calibri"/>
                <a:cs typeface="Calibri"/>
              </a:rPr>
              <a:t>down,</a:t>
            </a:r>
            <a:r>
              <a:rPr sz="1600" spc="-25" dirty="0">
                <a:latin typeface="Calibri"/>
                <a:cs typeface="Calibri"/>
              </a:rPr>
              <a:t> </a:t>
            </a:r>
            <a:r>
              <a:rPr sz="1600" dirty="0">
                <a:latin typeface="Calibri"/>
                <a:cs typeface="Calibri"/>
              </a:rPr>
              <a:t>select</a:t>
            </a:r>
            <a:r>
              <a:rPr sz="1600" spc="-25" dirty="0">
                <a:latin typeface="Calibri"/>
                <a:cs typeface="Calibri"/>
              </a:rPr>
              <a:t> </a:t>
            </a:r>
            <a:r>
              <a:rPr sz="1600" dirty="0">
                <a:latin typeface="Calibri"/>
                <a:cs typeface="Calibri"/>
              </a:rPr>
              <a:t>the</a:t>
            </a:r>
            <a:r>
              <a:rPr sz="1600" spc="-20" dirty="0">
                <a:latin typeface="Calibri"/>
                <a:cs typeface="Calibri"/>
              </a:rPr>
              <a:t> </a:t>
            </a:r>
            <a:r>
              <a:rPr sz="1600" dirty="0">
                <a:latin typeface="Calibri"/>
                <a:cs typeface="Calibri"/>
              </a:rPr>
              <a:t>desired</a:t>
            </a:r>
            <a:r>
              <a:rPr sz="1600" spc="-10" dirty="0">
                <a:latin typeface="Calibri"/>
                <a:cs typeface="Calibri"/>
              </a:rPr>
              <a:t> </a:t>
            </a:r>
            <a:r>
              <a:rPr sz="1600" dirty="0">
                <a:latin typeface="Calibri"/>
                <a:cs typeface="Calibri"/>
              </a:rPr>
              <a:t>data</a:t>
            </a:r>
            <a:r>
              <a:rPr sz="1600" spc="-10" dirty="0">
                <a:latin typeface="Calibri"/>
                <a:cs typeface="Calibri"/>
              </a:rPr>
              <a:t> </a:t>
            </a:r>
            <a:r>
              <a:rPr sz="1600" dirty="0">
                <a:latin typeface="Calibri"/>
                <a:cs typeface="Calibri"/>
              </a:rPr>
              <a:t>set</a:t>
            </a:r>
            <a:r>
              <a:rPr sz="1600" spc="-25" dirty="0">
                <a:latin typeface="Calibri"/>
                <a:cs typeface="Calibri"/>
              </a:rPr>
              <a:t> </a:t>
            </a:r>
            <a:r>
              <a:rPr sz="1600" dirty="0">
                <a:latin typeface="Calibri"/>
                <a:cs typeface="Calibri"/>
              </a:rPr>
              <a:t>from</a:t>
            </a:r>
            <a:r>
              <a:rPr sz="1600" spc="-25" dirty="0">
                <a:latin typeface="Calibri"/>
                <a:cs typeface="Calibri"/>
              </a:rPr>
              <a:t> </a:t>
            </a:r>
            <a:r>
              <a:rPr sz="1600" dirty="0">
                <a:latin typeface="Calibri"/>
                <a:cs typeface="Calibri"/>
              </a:rPr>
              <a:t>a</a:t>
            </a:r>
            <a:r>
              <a:rPr sz="1600" spc="-25" dirty="0">
                <a:latin typeface="Calibri"/>
                <a:cs typeface="Calibri"/>
              </a:rPr>
              <a:t> </a:t>
            </a:r>
            <a:r>
              <a:rPr sz="1600" dirty="0">
                <a:latin typeface="Calibri"/>
                <a:cs typeface="Calibri"/>
              </a:rPr>
              <a:t>graph.</a:t>
            </a:r>
            <a:r>
              <a:rPr sz="1600" spc="-20" dirty="0">
                <a:latin typeface="Calibri"/>
                <a:cs typeface="Calibri"/>
              </a:rPr>
              <a:t> </a:t>
            </a:r>
            <a:r>
              <a:rPr sz="1600" dirty="0">
                <a:latin typeface="Calibri"/>
                <a:cs typeface="Calibri"/>
              </a:rPr>
              <a:t>In</a:t>
            </a:r>
            <a:r>
              <a:rPr sz="1600" spc="-10" dirty="0">
                <a:latin typeface="Calibri"/>
                <a:cs typeface="Calibri"/>
              </a:rPr>
              <a:t> </a:t>
            </a:r>
            <a:r>
              <a:rPr sz="1600" dirty="0">
                <a:latin typeface="Calibri"/>
                <a:cs typeface="Calibri"/>
              </a:rPr>
              <a:t>this</a:t>
            </a:r>
            <a:r>
              <a:rPr sz="1600" spc="-25" dirty="0">
                <a:latin typeface="Calibri"/>
                <a:cs typeface="Calibri"/>
              </a:rPr>
              <a:t> </a:t>
            </a:r>
            <a:r>
              <a:rPr sz="1600" dirty="0">
                <a:latin typeface="Calibri"/>
                <a:cs typeface="Calibri"/>
              </a:rPr>
              <a:t>example</a:t>
            </a:r>
            <a:r>
              <a:rPr sz="1600" spc="-25" dirty="0">
                <a:latin typeface="Calibri"/>
                <a:cs typeface="Calibri"/>
              </a:rPr>
              <a:t> </a:t>
            </a:r>
            <a:r>
              <a:rPr sz="1600" dirty="0">
                <a:latin typeface="Calibri"/>
                <a:cs typeface="Calibri"/>
              </a:rPr>
              <a:t>of</a:t>
            </a:r>
            <a:r>
              <a:rPr sz="1600" spc="-25" dirty="0">
                <a:latin typeface="Calibri"/>
                <a:cs typeface="Calibri"/>
              </a:rPr>
              <a:t> </a:t>
            </a:r>
            <a:r>
              <a:rPr sz="1600" dirty="0">
                <a:latin typeface="Calibri"/>
                <a:cs typeface="Calibri"/>
              </a:rPr>
              <a:t>a</a:t>
            </a:r>
            <a:r>
              <a:rPr sz="1600" spc="-15" dirty="0">
                <a:latin typeface="Calibri"/>
                <a:cs typeface="Calibri"/>
              </a:rPr>
              <a:t> </a:t>
            </a:r>
            <a:r>
              <a:rPr sz="1600" dirty="0">
                <a:latin typeface="Calibri"/>
                <a:cs typeface="Calibri"/>
              </a:rPr>
              <a:t>drill-down,</a:t>
            </a:r>
            <a:r>
              <a:rPr sz="1600" spc="-25" dirty="0">
                <a:latin typeface="Calibri"/>
                <a:cs typeface="Calibri"/>
              </a:rPr>
              <a:t> we </a:t>
            </a:r>
            <a:r>
              <a:rPr sz="1600" dirty="0">
                <a:latin typeface="Calibri"/>
                <a:cs typeface="Calibri"/>
              </a:rPr>
              <a:t>clicked</a:t>
            </a:r>
            <a:r>
              <a:rPr sz="1600" spc="-50" dirty="0">
                <a:latin typeface="Calibri"/>
                <a:cs typeface="Calibri"/>
              </a:rPr>
              <a:t> </a:t>
            </a:r>
            <a:r>
              <a:rPr sz="1600" dirty="0">
                <a:latin typeface="Calibri"/>
                <a:cs typeface="Calibri"/>
              </a:rPr>
              <a:t>on</a:t>
            </a:r>
            <a:r>
              <a:rPr sz="1600" spc="-50" dirty="0">
                <a:latin typeface="Calibri"/>
                <a:cs typeface="Calibri"/>
              </a:rPr>
              <a:t> </a:t>
            </a:r>
            <a:r>
              <a:rPr sz="1600" dirty="0">
                <a:latin typeface="Calibri"/>
                <a:cs typeface="Calibri"/>
              </a:rPr>
              <a:t>the</a:t>
            </a:r>
            <a:r>
              <a:rPr sz="1600" spc="-65" dirty="0">
                <a:latin typeface="Calibri"/>
                <a:cs typeface="Calibri"/>
              </a:rPr>
              <a:t> </a:t>
            </a:r>
            <a:r>
              <a:rPr sz="1600" dirty="0">
                <a:latin typeface="Calibri"/>
                <a:cs typeface="Calibri"/>
              </a:rPr>
              <a:t>GS</a:t>
            </a:r>
            <a:r>
              <a:rPr sz="1600" spc="-40" dirty="0">
                <a:latin typeface="Calibri"/>
                <a:cs typeface="Calibri"/>
              </a:rPr>
              <a:t> </a:t>
            </a:r>
            <a:r>
              <a:rPr sz="1600" dirty="0">
                <a:latin typeface="Calibri"/>
                <a:cs typeface="Calibri"/>
              </a:rPr>
              <a:t>General</a:t>
            </a:r>
            <a:r>
              <a:rPr sz="1600" spc="-25" dirty="0">
                <a:latin typeface="Calibri"/>
                <a:cs typeface="Calibri"/>
              </a:rPr>
              <a:t> </a:t>
            </a:r>
            <a:r>
              <a:rPr sz="1600" dirty="0">
                <a:latin typeface="Calibri"/>
                <a:cs typeface="Calibri"/>
              </a:rPr>
              <a:t>Schedule</a:t>
            </a:r>
            <a:r>
              <a:rPr sz="1600" spc="-55" dirty="0">
                <a:latin typeface="Calibri"/>
                <a:cs typeface="Calibri"/>
              </a:rPr>
              <a:t> </a:t>
            </a:r>
            <a:r>
              <a:rPr sz="1600" dirty="0">
                <a:latin typeface="Calibri"/>
                <a:cs typeface="Calibri"/>
              </a:rPr>
              <a:t>bar</a:t>
            </a:r>
            <a:r>
              <a:rPr sz="1600" spc="-55" dirty="0">
                <a:latin typeface="Calibri"/>
                <a:cs typeface="Calibri"/>
              </a:rPr>
              <a:t> </a:t>
            </a:r>
            <a:r>
              <a:rPr sz="1600" dirty="0">
                <a:latin typeface="Calibri"/>
                <a:cs typeface="Calibri"/>
              </a:rPr>
              <a:t>in</a:t>
            </a:r>
            <a:r>
              <a:rPr sz="1600" spc="-70"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dashboard</a:t>
            </a:r>
            <a:r>
              <a:rPr sz="1600" spc="-65" dirty="0">
                <a:latin typeface="Calibri"/>
                <a:cs typeface="Calibri"/>
              </a:rPr>
              <a:t> </a:t>
            </a:r>
            <a:r>
              <a:rPr sz="1600" dirty="0">
                <a:latin typeface="Calibri"/>
                <a:cs typeface="Calibri"/>
              </a:rPr>
              <a:t>above</a:t>
            </a:r>
            <a:r>
              <a:rPr sz="1600" spc="-40" dirty="0">
                <a:latin typeface="Calibri"/>
                <a:cs typeface="Calibri"/>
              </a:rPr>
              <a:t> </a:t>
            </a:r>
            <a:r>
              <a:rPr sz="1600" dirty="0">
                <a:latin typeface="Calibri"/>
                <a:cs typeface="Calibri"/>
              </a:rPr>
              <a:t>to</a:t>
            </a:r>
            <a:r>
              <a:rPr sz="1600" spc="-65" dirty="0">
                <a:latin typeface="Calibri"/>
                <a:cs typeface="Calibri"/>
              </a:rPr>
              <a:t> </a:t>
            </a:r>
            <a:r>
              <a:rPr sz="1600" dirty="0">
                <a:latin typeface="Calibri"/>
                <a:cs typeface="Calibri"/>
              </a:rPr>
              <a:t>see</a:t>
            </a:r>
            <a:r>
              <a:rPr sz="1600" spc="-30" dirty="0">
                <a:latin typeface="Calibri"/>
                <a:cs typeface="Calibri"/>
              </a:rPr>
              <a:t> </a:t>
            </a:r>
            <a:r>
              <a:rPr sz="1600" dirty="0">
                <a:latin typeface="Calibri"/>
                <a:cs typeface="Calibri"/>
              </a:rPr>
              <a:t>more</a:t>
            </a:r>
            <a:r>
              <a:rPr sz="1600" spc="-35" dirty="0">
                <a:latin typeface="Calibri"/>
                <a:cs typeface="Calibri"/>
              </a:rPr>
              <a:t> </a:t>
            </a:r>
            <a:r>
              <a:rPr sz="1600" dirty="0">
                <a:latin typeface="Calibri"/>
                <a:cs typeface="Calibri"/>
              </a:rPr>
              <a:t>details</a:t>
            </a:r>
            <a:r>
              <a:rPr sz="1600" spc="-65" dirty="0">
                <a:latin typeface="Calibri"/>
                <a:cs typeface="Calibri"/>
              </a:rPr>
              <a:t> </a:t>
            </a:r>
            <a:r>
              <a:rPr sz="1600" dirty="0">
                <a:latin typeface="Calibri"/>
                <a:cs typeface="Calibri"/>
              </a:rPr>
              <a:t>about</a:t>
            </a:r>
            <a:r>
              <a:rPr sz="1600" spc="-60" dirty="0">
                <a:latin typeface="Calibri"/>
                <a:cs typeface="Calibri"/>
              </a:rPr>
              <a:t> </a:t>
            </a:r>
            <a:r>
              <a:rPr sz="1600" spc="-20" dirty="0">
                <a:latin typeface="Calibri"/>
                <a:cs typeface="Calibri"/>
              </a:rPr>
              <a:t>this</a:t>
            </a:r>
            <a:r>
              <a:rPr lang="en-US" sz="1600" spc="-20" dirty="0">
                <a:latin typeface="Calibri"/>
                <a:cs typeface="Calibri"/>
              </a:rPr>
              <a:t> </a:t>
            </a:r>
            <a:r>
              <a:rPr lang="en-US" sz="1600" dirty="0">
                <a:latin typeface="Calibri"/>
                <a:cs typeface="Calibri"/>
              </a:rPr>
              <a:t>data</a:t>
            </a:r>
            <a:r>
              <a:rPr lang="en-US" sz="1600" spc="-15" dirty="0">
                <a:latin typeface="Calibri"/>
                <a:cs typeface="Calibri"/>
              </a:rPr>
              <a:t> </a:t>
            </a:r>
            <a:r>
              <a:rPr lang="en-US" sz="1600" spc="-10" dirty="0">
                <a:latin typeface="Calibri"/>
                <a:cs typeface="Calibri"/>
              </a:rPr>
              <a:t>area.</a:t>
            </a:r>
            <a:endParaRPr lang="en-US" sz="1600" dirty="0">
              <a:latin typeface="Calibri"/>
              <a:cs typeface="Calibri"/>
            </a:endParaRPr>
          </a:p>
          <a:p>
            <a:pPr marL="12700" marR="5080">
              <a:lnSpc>
                <a:spcPct val="99500"/>
              </a:lnSpc>
              <a:spcBef>
                <a:spcPts val="105"/>
              </a:spcBef>
            </a:pPr>
            <a:endParaRPr sz="1600" dirty="0">
              <a:latin typeface="Calibri"/>
              <a:cs typeface="Calibri"/>
            </a:endParaRPr>
          </a:p>
        </p:txBody>
      </p:sp>
      <p:grpSp>
        <p:nvGrpSpPr>
          <p:cNvPr id="18" name="Group 17" descr="A slide titled “Standard Dashboards 3 of 4” shows a screenshot of an Insight dashboard with a drill-down feature. The bar and pie charts reflect a selected data element, the GS General Schedule, and the data table below provides detailed employee information. Annotations highlight how the charts and report table update automatically based on selected visual elements. The dashboard includes Pay Plan Distribution, Occupational Category, Supervisory Employees, and Type of Employment visuals.">
            <a:extLst>
              <a:ext uri="{FF2B5EF4-FFF2-40B4-BE49-F238E27FC236}">
                <a16:creationId xmlns:a16="http://schemas.microsoft.com/office/drawing/2014/main" id="{15FD2E0F-87CE-70D3-88EE-29F6FD9D3644}"/>
              </a:ext>
            </a:extLst>
          </p:cNvPr>
          <p:cNvGrpSpPr/>
          <p:nvPr/>
        </p:nvGrpSpPr>
        <p:grpSpPr>
          <a:xfrm>
            <a:off x="1435100" y="2285745"/>
            <a:ext cx="6946900" cy="4381818"/>
            <a:chOff x="1435100" y="2285745"/>
            <a:chExt cx="6946900" cy="4381818"/>
          </a:xfrm>
        </p:grpSpPr>
        <p:grpSp>
          <p:nvGrpSpPr>
            <p:cNvPr id="2" name="object 2"/>
            <p:cNvGrpSpPr/>
            <p:nvPr/>
          </p:nvGrpSpPr>
          <p:grpSpPr>
            <a:xfrm>
              <a:off x="1435100" y="2576259"/>
              <a:ext cx="6299200" cy="4091304"/>
              <a:chOff x="1435100" y="2576259"/>
              <a:chExt cx="6299200" cy="4091304"/>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1463040" y="2701810"/>
                <a:ext cx="6271260" cy="3965448"/>
              </a:xfrm>
              <a:prstGeom prst="rect">
                <a:avLst/>
              </a:prstGeom>
            </p:spPr>
          </p:pic>
          <p:pic>
            <p:nvPicPr>
              <p:cNvPr id="4" name="object 4" descr="Clean screenshot of the Insight Workforce Profile dashboard after a drill-down into the GS General Schedule pay plan. Visualizations include a bar chart of Pay Plan Distribution, a horizontal bar chart of Occupational Category, and pie charts for Position Supervisory Employees and Type of Employment. The Workforce Roster below displays detailed records for employees in this category, including fields such as Employee Name, Position Title, Duty Station, Education Level, and Length of Service."/>
              <p:cNvPicPr/>
              <p:nvPr/>
            </p:nvPicPr>
            <p:blipFill>
              <a:blip r:embed="rId3" cstate="print"/>
              <a:stretch>
                <a:fillRect/>
              </a:stretch>
            </p:blipFill>
            <p:spPr>
              <a:xfrm>
                <a:off x="1449324" y="2686075"/>
                <a:ext cx="6248400" cy="3943210"/>
              </a:xfrm>
              <a:prstGeom prst="rect">
                <a:avLst/>
              </a:prstGeom>
            </p:spPr>
          </p:pic>
          <p:sp>
            <p:nvSpPr>
              <p:cNvPr id="5" name="object 5"/>
              <p:cNvSpPr/>
              <p:nvPr/>
            </p:nvSpPr>
            <p:spPr>
              <a:xfrm>
                <a:off x="1442974" y="2681300"/>
                <a:ext cx="6257925" cy="3952875"/>
              </a:xfrm>
              <a:custGeom>
                <a:avLst/>
                <a:gdLst/>
                <a:ahLst/>
                <a:cxnLst/>
                <a:rect l="l" t="t" r="r" b="b"/>
                <a:pathLst>
                  <a:path w="6257925" h="3952875">
                    <a:moveTo>
                      <a:pt x="0" y="3952621"/>
                    </a:moveTo>
                    <a:lnTo>
                      <a:pt x="6257925" y="3952621"/>
                    </a:lnTo>
                    <a:lnTo>
                      <a:pt x="6257925" y="0"/>
                    </a:lnTo>
                    <a:lnTo>
                      <a:pt x="0" y="0"/>
                    </a:lnTo>
                    <a:lnTo>
                      <a:pt x="0" y="3952621"/>
                    </a:lnTo>
                    <a:close/>
                  </a:path>
                </a:pathLst>
              </a:custGeom>
              <a:ln w="9525">
                <a:solidFill>
                  <a:srgbClr val="000000"/>
                </a:solidFill>
              </a:ln>
            </p:spPr>
            <p:txBody>
              <a:bodyPr wrap="square" lIns="0" tIns="0" rIns="0" bIns="0" rtlCol="0"/>
              <a:lstStyle/>
              <a:p>
                <a:endParaRPr/>
              </a:p>
            </p:txBody>
          </p:sp>
          <p:sp>
            <p:nvSpPr>
              <p:cNvPr id="6" name="object 6"/>
              <p:cNvSpPr/>
              <p:nvPr/>
            </p:nvSpPr>
            <p:spPr>
              <a:xfrm>
                <a:off x="4292473" y="2590546"/>
                <a:ext cx="1042035" cy="521334"/>
              </a:xfrm>
              <a:custGeom>
                <a:avLst/>
                <a:gdLst/>
                <a:ahLst/>
                <a:cxnLst/>
                <a:rect l="l" t="t" r="r" b="b"/>
                <a:pathLst>
                  <a:path w="1042035" h="521335">
                    <a:moveTo>
                      <a:pt x="1041526" y="0"/>
                    </a:moveTo>
                    <a:lnTo>
                      <a:pt x="0" y="520826"/>
                    </a:lnTo>
                  </a:path>
                </a:pathLst>
              </a:custGeom>
              <a:ln w="28573">
                <a:solidFill>
                  <a:srgbClr val="DDAD21"/>
                </a:solidFill>
              </a:ln>
            </p:spPr>
            <p:txBody>
              <a:bodyPr wrap="square" lIns="0" tIns="0" rIns="0" bIns="0" rtlCol="0"/>
              <a:lstStyle/>
              <a:p>
                <a:endParaRPr/>
              </a:p>
            </p:txBody>
          </p:sp>
          <p:sp>
            <p:nvSpPr>
              <p:cNvPr id="7" name="object 7"/>
              <p:cNvSpPr/>
              <p:nvPr/>
            </p:nvSpPr>
            <p:spPr>
              <a:xfrm>
                <a:off x="4292473" y="3028188"/>
                <a:ext cx="99060" cy="89535"/>
              </a:xfrm>
              <a:custGeom>
                <a:avLst/>
                <a:gdLst/>
                <a:ahLst/>
                <a:cxnLst/>
                <a:rect l="l" t="t" r="r" b="b"/>
                <a:pathLst>
                  <a:path w="99060" h="89535">
                    <a:moveTo>
                      <a:pt x="54355" y="0"/>
                    </a:moveTo>
                    <a:lnTo>
                      <a:pt x="0" y="83185"/>
                    </a:lnTo>
                    <a:lnTo>
                      <a:pt x="99060" y="89535"/>
                    </a:lnTo>
                  </a:path>
                </a:pathLst>
              </a:custGeom>
              <a:ln w="28575">
                <a:solidFill>
                  <a:srgbClr val="DDAD21"/>
                </a:solidFill>
              </a:ln>
            </p:spPr>
            <p:txBody>
              <a:bodyPr wrap="square" lIns="0" tIns="0" rIns="0" bIns="0" rtlCol="0"/>
              <a:lstStyle/>
              <a:p>
                <a:endParaRPr/>
              </a:p>
            </p:txBody>
          </p:sp>
          <p:sp>
            <p:nvSpPr>
              <p:cNvPr id="8" name="object 8"/>
              <p:cNvSpPr/>
              <p:nvPr/>
            </p:nvSpPr>
            <p:spPr>
              <a:xfrm>
                <a:off x="5033390" y="2590546"/>
                <a:ext cx="300990" cy="2029460"/>
              </a:xfrm>
              <a:custGeom>
                <a:avLst/>
                <a:gdLst/>
                <a:ahLst/>
                <a:cxnLst/>
                <a:rect l="l" t="t" r="r" b="b"/>
                <a:pathLst>
                  <a:path w="300989" h="2029460">
                    <a:moveTo>
                      <a:pt x="300609" y="0"/>
                    </a:moveTo>
                    <a:lnTo>
                      <a:pt x="0" y="2029459"/>
                    </a:lnTo>
                  </a:path>
                </a:pathLst>
              </a:custGeom>
              <a:ln w="28573">
                <a:solidFill>
                  <a:srgbClr val="DDAD21"/>
                </a:solidFill>
              </a:ln>
            </p:spPr>
            <p:txBody>
              <a:bodyPr wrap="square" lIns="0" tIns="0" rIns="0" bIns="0" rtlCol="0"/>
              <a:lstStyle/>
              <a:p>
                <a:endParaRPr/>
              </a:p>
            </p:txBody>
          </p:sp>
          <p:sp>
            <p:nvSpPr>
              <p:cNvPr id="9" name="object 9"/>
              <p:cNvSpPr/>
              <p:nvPr/>
            </p:nvSpPr>
            <p:spPr>
              <a:xfrm>
                <a:off x="4996434" y="4527804"/>
                <a:ext cx="99060" cy="92710"/>
              </a:xfrm>
              <a:custGeom>
                <a:avLst/>
                <a:gdLst/>
                <a:ahLst/>
                <a:cxnLst/>
                <a:rect l="l" t="t" r="r" b="b"/>
                <a:pathLst>
                  <a:path w="99060" h="92710">
                    <a:moveTo>
                      <a:pt x="0" y="0"/>
                    </a:moveTo>
                    <a:lnTo>
                      <a:pt x="36956" y="92202"/>
                    </a:lnTo>
                    <a:lnTo>
                      <a:pt x="98932" y="14732"/>
                    </a:lnTo>
                  </a:path>
                </a:pathLst>
              </a:custGeom>
              <a:ln w="28575">
                <a:solidFill>
                  <a:srgbClr val="DDAD21"/>
                </a:solidFill>
              </a:ln>
            </p:spPr>
            <p:txBody>
              <a:bodyPr wrap="square" lIns="0" tIns="0" rIns="0" bIns="0" rtlCol="0"/>
              <a:lstStyle/>
              <a:p>
                <a:endParaRPr/>
              </a:p>
            </p:txBody>
          </p:sp>
          <p:sp>
            <p:nvSpPr>
              <p:cNvPr id="10" name="object 10"/>
              <p:cNvSpPr/>
              <p:nvPr/>
            </p:nvSpPr>
            <p:spPr>
              <a:xfrm>
                <a:off x="1447800" y="2762377"/>
                <a:ext cx="6248400" cy="2590800"/>
              </a:xfrm>
              <a:custGeom>
                <a:avLst/>
                <a:gdLst/>
                <a:ahLst/>
                <a:cxnLst/>
                <a:rect l="l" t="t" r="r" b="b"/>
                <a:pathLst>
                  <a:path w="6248400" h="2590800">
                    <a:moveTo>
                      <a:pt x="0" y="1066800"/>
                    </a:moveTo>
                    <a:lnTo>
                      <a:pt x="6248400" y="1066800"/>
                    </a:lnTo>
                    <a:lnTo>
                      <a:pt x="6248400" y="0"/>
                    </a:lnTo>
                    <a:lnTo>
                      <a:pt x="0" y="0"/>
                    </a:lnTo>
                    <a:lnTo>
                      <a:pt x="0" y="1066800"/>
                    </a:lnTo>
                    <a:close/>
                  </a:path>
                  <a:path w="6248400" h="2590800">
                    <a:moveTo>
                      <a:pt x="0" y="2590800"/>
                    </a:moveTo>
                    <a:lnTo>
                      <a:pt x="6248400" y="2590800"/>
                    </a:lnTo>
                    <a:lnTo>
                      <a:pt x="6248400" y="1371600"/>
                    </a:lnTo>
                    <a:lnTo>
                      <a:pt x="0" y="1371600"/>
                    </a:lnTo>
                    <a:lnTo>
                      <a:pt x="0" y="2590800"/>
                    </a:lnTo>
                    <a:close/>
                  </a:path>
                </a:pathLst>
              </a:custGeom>
              <a:ln w="25400">
                <a:solidFill>
                  <a:srgbClr val="DDAD21"/>
                </a:solidFill>
              </a:ln>
            </p:spPr>
            <p:txBody>
              <a:bodyPr wrap="square" lIns="0" tIns="0" rIns="0" bIns="0" rtlCol="0"/>
              <a:lstStyle/>
              <a:p>
                <a:endParaRPr/>
              </a:p>
            </p:txBody>
          </p:sp>
        </p:grpSp>
        <p:sp>
          <p:nvSpPr>
            <p:cNvPr id="11" name="object 11"/>
            <p:cNvSpPr txBox="1"/>
            <p:nvPr/>
          </p:nvSpPr>
          <p:spPr>
            <a:xfrm>
              <a:off x="2286000" y="2285745"/>
              <a:ext cx="6096000" cy="304800"/>
            </a:xfrm>
            <a:prstGeom prst="rect">
              <a:avLst/>
            </a:prstGeom>
            <a:ln w="25400">
              <a:solidFill>
                <a:srgbClr val="DDAD21"/>
              </a:solidFill>
            </a:ln>
          </p:spPr>
          <p:txBody>
            <a:bodyPr vert="horz" wrap="square" lIns="0" tIns="59055" rIns="0" bIns="0" rtlCol="0">
              <a:spAutoFit/>
            </a:bodyPr>
            <a:lstStyle/>
            <a:p>
              <a:pPr marL="89535">
                <a:lnSpc>
                  <a:spcPct val="100000"/>
                </a:lnSpc>
                <a:spcBef>
                  <a:spcPts val="465"/>
                </a:spcBef>
              </a:pPr>
              <a:r>
                <a:rPr sz="1100" dirty="0">
                  <a:latin typeface="Calibri"/>
                  <a:cs typeface="Calibri"/>
                </a:rPr>
                <a:t>The</a:t>
              </a:r>
              <a:r>
                <a:rPr sz="1100" spc="-25" dirty="0">
                  <a:latin typeface="Calibri"/>
                  <a:cs typeface="Calibri"/>
                </a:rPr>
                <a:t> </a:t>
              </a:r>
              <a:r>
                <a:rPr sz="1100" spc="-10" dirty="0">
                  <a:latin typeface="Calibri"/>
                  <a:cs typeface="Calibri"/>
                </a:rPr>
                <a:t>charts</a:t>
              </a:r>
              <a:r>
                <a:rPr sz="1100" spc="-40" dirty="0">
                  <a:latin typeface="Calibri"/>
                  <a:cs typeface="Calibri"/>
                </a:rPr>
                <a:t> </a:t>
              </a:r>
              <a:r>
                <a:rPr sz="1100" dirty="0">
                  <a:latin typeface="Calibri"/>
                  <a:cs typeface="Calibri"/>
                </a:rPr>
                <a:t>and</a:t>
              </a:r>
              <a:r>
                <a:rPr sz="1100" spc="-15" dirty="0">
                  <a:latin typeface="Calibri"/>
                  <a:cs typeface="Calibri"/>
                </a:rPr>
                <a:t> </a:t>
              </a:r>
              <a:r>
                <a:rPr sz="1100" dirty="0">
                  <a:latin typeface="Calibri"/>
                  <a:cs typeface="Calibri"/>
                </a:rPr>
                <a:t>report</a:t>
              </a:r>
              <a:r>
                <a:rPr sz="1100" spc="-20" dirty="0">
                  <a:latin typeface="Calibri"/>
                  <a:cs typeface="Calibri"/>
                </a:rPr>
                <a:t> </a:t>
              </a:r>
              <a:r>
                <a:rPr sz="1100" dirty="0">
                  <a:latin typeface="Calibri"/>
                  <a:cs typeface="Calibri"/>
                </a:rPr>
                <a:t>table</a:t>
              </a:r>
              <a:r>
                <a:rPr sz="1100" spc="-35" dirty="0">
                  <a:latin typeface="Calibri"/>
                  <a:cs typeface="Calibri"/>
                </a:rPr>
                <a:t> </a:t>
              </a:r>
              <a:r>
                <a:rPr sz="1100" dirty="0">
                  <a:latin typeface="Calibri"/>
                  <a:cs typeface="Calibri"/>
                </a:rPr>
                <a:t>are</a:t>
              </a:r>
              <a:r>
                <a:rPr sz="1100" spc="5" dirty="0">
                  <a:latin typeface="Calibri"/>
                  <a:cs typeface="Calibri"/>
                </a:rPr>
                <a:t> </a:t>
              </a:r>
              <a:r>
                <a:rPr sz="1100" dirty="0">
                  <a:latin typeface="Calibri"/>
                  <a:cs typeface="Calibri"/>
                </a:rPr>
                <a:t>updated</a:t>
              </a:r>
              <a:r>
                <a:rPr sz="1100" spc="-30" dirty="0">
                  <a:latin typeface="Calibri"/>
                  <a:cs typeface="Calibri"/>
                </a:rPr>
                <a:t> </a:t>
              </a:r>
              <a:r>
                <a:rPr sz="1100" spc="-10" dirty="0">
                  <a:latin typeface="Calibri"/>
                  <a:cs typeface="Calibri"/>
                </a:rPr>
                <a:t>automatically</a:t>
              </a:r>
              <a:r>
                <a:rPr sz="1100" spc="-55" dirty="0">
                  <a:latin typeface="Calibri"/>
                  <a:cs typeface="Calibri"/>
                </a:rPr>
                <a:t> </a:t>
              </a:r>
              <a:r>
                <a:rPr sz="1100" dirty="0">
                  <a:latin typeface="Calibri"/>
                  <a:cs typeface="Calibri"/>
                </a:rPr>
                <a:t>to</a:t>
              </a:r>
              <a:r>
                <a:rPr sz="1100" spc="-20" dirty="0">
                  <a:latin typeface="Calibri"/>
                  <a:cs typeface="Calibri"/>
                </a:rPr>
                <a:t> </a:t>
              </a:r>
              <a:r>
                <a:rPr sz="1100" dirty="0">
                  <a:latin typeface="Calibri"/>
                  <a:cs typeface="Calibri"/>
                </a:rPr>
                <a:t>reflect</a:t>
              </a:r>
              <a:r>
                <a:rPr sz="1100" spc="-20" dirty="0">
                  <a:latin typeface="Calibri"/>
                  <a:cs typeface="Calibri"/>
                </a:rPr>
                <a:t> </a:t>
              </a:r>
              <a:r>
                <a:rPr sz="1100" dirty="0">
                  <a:latin typeface="Calibri"/>
                  <a:cs typeface="Calibri"/>
                </a:rPr>
                <a:t>the</a:t>
              </a:r>
              <a:r>
                <a:rPr sz="1100" spc="-15" dirty="0">
                  <a:latin typeface="Calibri"/>
                  <a:cs typeface="Calibri"/>
                </a:rPr>
                <a:t> </a:t>
              </a:r>
              <a:r>
                <a:rPr sz="1100" spc="-10" dirty="0">
                  <a:latin typeface="Calibri"/>
                  <a:cs typeface="Calibri"/>
                </a:rPr>
                <a:t>selected</a:t>
              </a:r>
              <a:r>
                <a:rPr sz="1100" spc="-35" dirty="0">
                  <a:latin typeface="Calibri"/>
                  <a:cs typeface="Calibri"/>
                </a:rPr>
                <a:t> </a:t>
              </a:r>
              <a:r>
                <a:rPr sz="1100" dirty="0">
                  <a:latin typeface="Calibri"/>
                  <a:cs typeface="Calibri"/>
                </a:rPr>
                <a:t>data</a:t>
              </a:r>
              <a:r>
                <a:rPr sz="1100" spc="-35" dirty="0">
                  <a:latin typeface="Calibri"/>
                  <a:cs typeface="Calibri"/>
                </a:rPr>
                <a:t> </a:t>
              </a:r>
              <a:r>
                <a:rPr sz="1100" spc="-10" dirty="0">
                  <a:latin typeface="Calibri"/>
                  <a:cs typeface="Calibri"/>
                </a:rPr>
                <a:t>element.</a:t>
              </a:r>
              <a:endParaRPr sz="1100">
                <a:latin typeface="Calibri"/>
                <a:cs typeface="Calibri"/>
              </a:endParaRPr>
            </a:p>
          </p:txBody>
        </p:sp>
      </p:gr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Standard</a:t>
            </a:r>
            <a:r>
              <a:rPr spc="-135" dirty="0"/>
              <a:t> </a:t>
            </a:r>
            <a:r>
              <a:rPr spc="-10" dirty="0"/>
              <a:t>Dashboards</a:t>
            </a:r>
          </a:p>
          <a:p>
            <a:pPr marL="12700">
              <a:lnSpc>
                <a:spcPct val="100000"/>
              </a:lnSpc>
              <a:spcBef>
                <a:spcPts val="25"/>
              </a:spcBef>
            </a:pPr>
            <a:r>
              <a:rPr b="0" i="1" dirty="0">
                <a:latin typeface="Calibri"/>
                <a:cs typeface="Calibri"/>
              </a:rPr>
              <a:t>4</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4</a:t>
            </a:r>
          </a:p>
        </p:txBody>
      </p:sp>
      <p:sp>
        <p:nvSpPr>
          <p:cNvPr id="3" name="object 3"/>
          <p:cNvSpPr txBox="1"/>
          <p:nvPr/>
        </p:nvSpPr>
        <p:spPr>
          <a:xfrm>
            <a:off x="764540" y="1392681"/>
            <a:ext cx="7659370" cy="511175"/>
          </a:xfrm>
          <a:prstGeom prst="rect">
            <a:avLst/>
          </a:prstGeom>
        </p:spPr>
        <p:txBody>
          <a:bodyPr vert="horz" wrap="square" lIns="0" tIns="20955" rIns="0" bIns="0" rtlCol="0">
            <a:spAutoFit/>
          </a:bodyPr>
          <a:lstStyle/>
          <a:p>
            <a:pPr marL="12700" marR="5080">
              <a:lnSpc>
                <a:spcPts val="1910"/>
              </a:lnSpc>
              <a:spcBef>
                <a:spcPts val="165"/>
              </a:spcBef>
            </a:pPr>
            <a:r>
              <a:rPr sz="1600" dirty="0">
                <a:latin typeface="Calibri"/>
                <a:cs typeface="Calibri"/>
              </a:rPr>
              <a:t>There</a:t>
            </a:r>
            <a:r>
              <a:rPr sz="1600" spc="-45" dirty="0">
                <a:latin typeface="Calibri"/>
                <a:cs typeface="Calibri"/>
              </a:rPr>
              <a:t> </a:t>
            </a:r>
            <a:r>
              <a:rPr sz="1600" dirty="0">
                <a:latin typeface="Calibri"/>
                <a:cs typeface="Calibri"/>
              </a:rPr>
              <a:t>are</a:t>
            </a:r>
            <a:r>
              <a:rPr sz="1600" spc="-45" dirty="0">
                <a:latin typeface="Calibri"/>
                <a:cs typeface="Calibri"/>
              </a:rPr>
              <a:t> </a:t>
            </a:r>
            <a:r>
              <a:rPr sz="1600" dirty="0">
                <a:latin typeface="Calibri"/>
                <a:cs typeface="Calibri"/>
              </a:rPr>
              <a:t>several</a:t>
            </a:r>
            <a:r>
              <a:rPr sz="1600" spc="-25" dirty="0">
                <a:latin typeface="Calibri"/>
                <a:cs typeface="Calibri"/>
              </a:rPr>
              <a:t> </a:t>
            </a:r>
            <a:r>
              <a:rPr sz="1600" dirty="0">
                <a:latin typeface="Calibri"/>
                <a:cs typeface="Calibri"/>
              </a:rPr>
              <a:t>options</a:t>
            </a:r>
            <a:r>
              <a:rPr sz="1600" spc="-60" dirty="0">
                <a:latin typeface="Calibri"/>
                <a:cs typeface="Calibri"/>
              </a:rPr>
              <a:t> </a:t>
            </a:r>
            <a:r>
              <a:rPr sz="1600" dirty="0">
                <a:latin typeface="Calibri"/>
                <a:cs typeface="Calibri"/>
              </a:rPr>
              <a:t>to</a:t>
            </a:r>
            <a:r>
              <a:rPr sz="1600" spc="-65" dirty="0">
                <a:latin typeface="Calibri"/>
                <a:cs typeface="Calibri"/>
              </a:rPr>
              <a:t> </a:t>
            </a:r>
            <a:r>
              <a:rPr sz="1600" dirty="0">
                <a:latin typeface="Calibri"/>
                <a:cs typeface="Calibri"/>
              </a:rPr>
              <a:t>easily</a:t>
            </a:r>
            <a:r>
              <a:rPr sz="1600" spc="-90" dirty="0">
                <a:latin typeface="Calibri"/>
                <a:cs typeface="Calibri"/>
              </a:rPr>
              <a:t> </a:t>
            </a:r>
            <a:r>
              <a:rPr sz="1600" dirty="0">
                <a:latin typeface="Calibri"/>
                <a:cs typeface="Calibri"/>
              </a:rPr>
              <a:t>print,</a:t>
            </a:r>
            <a:r>
              <a:rPr sz="1600" spc="-75" dirty="0">
                <a:latin typeface="Calibri"/>
                <a:cs typeface="Calibri"/>
              </a:rPr>
              <a:t> </a:t>
            </a:r>
            <a:r>
              <a:rPr sz="1600" dirty="0">
                <a:latin typeface="Calibri"/>
                <a:cs typeface="Calibri"/>
              </a:rPr>
              <a:t>export,</a:t>
            </a:r>
            <a:r>
              <a:rPr sz="1600" spc="-45" dirty="0">
                <a:latin typeface="Calibri"/>
                <a:cs typeface="Calibri"/>
              </a:rPr>
              <a:t> </a:t>
            </a:r>
            <a:r>
              <a:rPr sz="1600" dirty="0">
                <a:latin typeface="Calibri"/>
                <a:cs typeface="Calibri"/>
              </a:rPr>
              <a:t>or</a:t>
            </a:r>
            <a:r>
              <a:rPr sz="1600" spc="-50" dirty="0">
                <a:latin typeface="Calibri"/>
                <a:cs typeface="Calibri"/>
              </a:rPr>
              <a:t> </a:t>
            </a:r>
            <a:r>
              <a:rPr sz="1600" dirty="0">
                <a:latin typeface="Calibri"/>
                <a:cs typeface="Calibri"/>
              </a:rPr>
              <a:t>copy</a:t>
            </a:r>
            <a:r>
              <a:rPr sz="1600" spc="-55" dirty="0">
                <a:latin typeface="Calibri"/>
                <a:cs typeface="Calibri"/>
              </a:rPr>
              <a:t> </a:t>
            </a:r>
            <a:r>
              <a:rPr sz="1600" spc="-10" dirty="0">
                <a:latin typeface="Calibri"/>
                <a:cs typeface="Calibri"/>
              </a:rPr>
              <a:t>dashboards</a:t>
            </a:r>
            <a:r>
              <a:rPr sz="1600" spc="-75" dirty="0">
                <a:latin typeface="Calibri"/>
                <a:cs typeface="Calibri"/>
              </a:rPr>
              <a:t> </a:t>
            </a:r>
            <a:r>
              <a:rPr sz="1600" dirty="0">
                <a:latin typeface="Calibri"/>
                <a:cs typeface="Calibri"/>
              </a:rPr>
              <a:t>into</a:t>
            </a:r>
            <a:r>
              <a:rPr sz="1600" spc="-65" dirty="0">
                <a:latin typeface="Calibri"/>
                <a:cs typeface="Calibri"/>
              </a:rPr>
              <a:t> </a:t>
            </a:r>
            <a:r>
              <a:rPr sz="1600" dirty="0">
                <a:latin typeface="Calibri"/>
                <a:cs typeface="Calibri"/>
              </a:rPr>
              <a:t>workable</a:t>
            </a:r>
            <a:r>
              <a:rPr sz="1600" spc="-60" dirty="0">
                <a:latin typeface="Calibri"/>
                <a:cs typeface="Calibri"/>
              </a:rPr>
              <a:t> </a:t>
            </a:r>
            <a:r>
              <a:rPr sz="1600" dirty="0">
                <a:latin typeface="Calibri"/>
                <a:cs typeface="Calibri"/>
              </a:rPr>
              <a:t>files.</a:t>
            </a:r>
            <a:r>
              <a:rPr sz="1600" spc="-65" dirty="0">
                <a:latin typeface="Calibri"/>
                <a:cs typeface="Calibri"/>
              </a:rPr>
              <a:t> </a:t>
            </a:r>
            <a:r>
              <a:rPr sz="1600" spc="-10" dirty="0">
                <a:latin typeface="Calibri"/>
                <a:cs typeface="Calibri"/>
              </a:rPr>
              <a:t>Print </a:t>
            </a:r>
            <a:r>
              <a:rPr sz="1600" dirty="0">
                <a:latin typeface="Calibri"/>
                <a:cs typeface="Calibri"/>
              </a:rPr>
              <a:t>and</a:t>
            </a:r>
            <a:r>
              <a:rPr sz="1600" spc="-45" dirty="0">
                <a:latin typeface="Calibri"/>
                <a:cs typeface="Calibri"/>
              </a:rPr>
              <a:t> </a:t>
            </a:r>
            <a:r>
              <a:rPr sz="1600" dirty="0">
                <a:latin typeface="Calibri"/>
                <a:cs typeface="Calibri"/>
              </a:rPr>
              <a:t>export</a:t>
            </a:r>
            <a:r>
              <a:rPr sz="1600" spc="-40" dirty="0">
                <a:latin typeface="Calibri"/>
                <a:cs typeface="Calibri"/>
              </a:rPr>
              <a:t> </a:t>
            </a:r>
            <a:r>
              <a:rPr sz="1600" dirty="0">
                <a:latin typeface="Calibri"/>
                <a:cs typeface="Calibri"/>
              </a:rPr>
              <a:t>options</a:t>
            </a:r>
            <a:r>
              <a:rPr sz="1600" spc="-35" dirty="0">
                <a:latin typeface="Calibri"/>
                <a:cs typeface="Calibri"/>
              </a:rPr>
              <a:t> </a:t>
            </a:r>
            <a:r>
              <a:rPr sz="1600" dirty="0">
                <a:latin typeface="Calibri"/>
                <a:cs typeface="Calibri"/>
              </a:rPr>
              <a:t>include:</a:t>
            </a:r>
            <a:r>
              <a:rPr sz="1600" spc="-50" dirty="0">
                <a:latin typeface="Calibri"/>
                <a:cs typeface="Calibri"/>
              </a:rPr>
              <a:t> </a:t>
            </a:r>
            <a:r>
              <a:rPr sz="1600" dirty="0">
                <a:latin typeface="Calibri"/>
                <a:cs typeface="Calibri"/>
              </a:rPr>
              <a:t>Excel,</a:t>
            </a:r>
            <a:r>
              <a:rPr sz="1600" spc="-40" dirty="0">
                <a:latin typeface="Calibri"/>
                <a:cs typeface="Calibri"/>
              </a:rPr>
              <a:t> </a:t>
            </a:r>
            <a:r>
              <a:rPr sz="1600" dirty="0">
                <a:latin typeface="Calibri"/>
                <a:cs typeface="Calibri"/>
              </a:rPr>
              <a:t>PDF,</a:t>
            </a:r>
            <a:r>
              <a:rPr sz="1600" spc="-35" dirty="0">
                <a:latin typeface="Calibri"/>
                <a:cs typeface="Calibri"/>
              </a:rPr>
              <a:t> </a:t>
            </a:r>
            <a:r>
              <a:rPr sz="1600" dirty="0">
                <a:latin typeface="Calibri"/>
                <a:cs typeface="Calibri"/>
              </a:rPr>
              <a:t>PowerPoint,</a:t>
            </a:r>
            <a:r>
              <a:rPr sz="1600" spc="-30" dirty="0">
                <a:latin typeface="Calibri"/>
                <a:cs typeface="Calibri"/>
              </a:rPr>
              <a:t> </a:t>
            </a:r>
            <a:r>
              <a:rPr sz="1600" dirty="0">
                <a:latin typeface="Calibri"/>
                <a:cs typeface="Calibri"/>
              </a:rPr>
              <a:t>Web</a:t>
            </a:r>
            <a:r>
              <a:rPr sz="1600" spc="-40" dirty="0">
                <a:latin typeface="Calibri"/>
                <a:cs typeface="Calibri"/>
              </a:rPr>
              <a:t> </a:t>
            </a:r>
            <a:r>
              <a:rPr sz="1600" dirty="0">
                <a:latin typeface="Calibri"/>
                <a:cs typeface="Calibri"/>
              </a:rPr>
              <a:t>Archive</a:t>
            </a:r>
            <a:r>
              <a:rPr sz="1600" spc="-40" dirty="0">
                <a:latin typeface="Calibri"/>
                <a:cs typeface="Calibri"/>
              </a:rPr>
              <a:t> </a:t>
            </a:r>
            <a:r>
              <a:rPr sz="1600" dirty="0">
                <a:latin typeface="Calibri"/>
                <a:cs typeface="Calibri"/>
              </a:rPr>
              <a:t>or</a:t>
            </a:r>
            <a:r>
              <a:rPr sz="1600" spc="-40" dirty="0">
                <a:latin typeface="Calibri"/>
                <a:cs typeface="Calibri"/>
              </a:rPr>
              <a:t> </a:t>
            </a:r>
            <a:r>
              <a:rPr sz="1600" dirty="0">
                <a:latin typeface="Calibri"/>
                <a:cs typeface="Calibri"/>
              </a:rPr>
              <a:t>Data</a:t>
            </a:r>
            <a:r>
              <a:rPr sz="1600" spc="-30" dirty="0">
                <a:latin typeface="Calibri"/>
                <a:cs typeface="Calibri"/>
              </a:rPr>
              <a:t> </a:t>
            </a:r>
            <a:r>
              <a:rPr sz="1600" spc="-10" dirty="0">
                <a:latin typeface="Calibri"/>
                <a:cs typeface="Calibri"/>
              </a:rPr>
              <a:t>formats.</a:t>
            </a:r>
            <a:endParaRPr sz="1600">
              <a:latin typeface="Calibri"/>
              <a:cs typeface="Calibri"/>
            </a:endParaRPr>
          </a:p>
        </p:txBody>
      </p:sp>
      <p:grpSp>
        <p:nvGrpSpPr>
          <p:cNvPr id="18" name="Group 17" descr="A screenshot of the Workforce Profile dashboard shows detailed employee records. The focus is on the export functionality, with a dropdown menu expanded to show export format options: PDF, Excel, PowerPoint, Web Archive, and Data. Annotations highlight the “Export” link at the bottom and a highlighted employee data row. The dashboard tabs “Workforce Profile” and “Workforce Profile (Cont.)” are visible.">
            <a:extLst>
              <a:ext uri="{FF2B5EF4-FFF2-40B4-BE49-F238E27FC236}">
                <a16:creationId xmlns:a16="http://schemas.microsoft.com/office/drawing/2014/main" id="{39973289-398F-C051-5BD0-F1EE4946832B}"/>
              </a:ext>
            </a:extLst>
          </p:cNvPr>
          <p:cNvGrpSpPr/>
          <p:nvPr/>
        </p:nvGrpSpPr>
        <p:grpSpPr>
          <a:xfrm>
            <a:off x="457200" y="2272538"/>
            <a:ext cx="8267700" cy="3784600"/>
            <a:chOff x="457200" y="2272538"/>
            <a:chExt cx="8267700" cy="3784600"/>
          </a:xfrm>
        </p:grpSpPr>
        <p:grpSp>
          <p:nvGrpSpPr>
            <p:cNvPr id="4" name="object 4"/>
            <p:cNvGrpSpPr/>
            <p:nvPr/>
          </p:nvGrpSpPr>
          <p:grpSpPr>
            <a:xfrm>
              <a:off x="457200" y="2272538"/>
              <a:ext cx="8267700" cy="3784600"/>
              <a:chOff x="457200" y="2272538"/>
              <a:chExt cx="8267700" cy="3784600"/>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482485" y="3138639"/>
                <a:ext cx="8241792" cy="2918460"/>
              </a:xfrm>
              <a:prstGeom prst="rect">
                <a:avLst/>
              </a:prstGeom>
            </p:spPr>
          </p:pic>
          <p:pic>
            <p:nvPicPr>
              <p:cNvPr id="6" name="object 6" descr="Clean screenshot of the Workforce Profile dashboard in Oracle BI, showing the export dropdown menu open with options to export data as PDF, Excel, PowerPoint, Web Archive, or Data format. The page displays employee records, including name, position title, work schedule, employment status, and duty location. Tabs at the top include “Workforce Profile” and “Workforce Profile (Cont.)”, The action links below include Refresh, Print, Export, and Copy."/>
              <p:cNvPicPr/>
              <p:nvPr/>
            </p:nvPicPr>
            <p:blipFill>
              <a:blip r:embed="rId3" cstate="print"/>
              <a:stretch>
                <a:fillRect/>
              </a:stretch>
            </p:blipFill>
            <p:spPr>
              <a:xfrm>
                <a:off x="469734" y="3123374"/>
                <a:ext cx="8219440" cy="2896743"/>
              </a:xfrm>
              <a:prstGeom prst="rect">
                <a:avLst/>
              </a:prstGeom>
            </p:spPr>
          </p:pic>
          <p:sp>
            <p:nvSpPr>
              <p:cNvPr id="7" name="object 7"/>
              <p:cNvSpPr/>
              <p:nvPr/>
            </p:nvSpPr>
            <p:spPr>
              <a:xfrm>
                <a:off x="461962" y="3118637"/>
                <a:ext cx="8228965" cy="2905125"/>
              </a:xfrm>
              <a:custGeom>
                <a:avLst/>
                <a:gdLst/>
                <a:ahLst/>
                <a:cxnLst/>
                <a:rect l="l" t="t" r="r" b="b"/>
                <a:pathLst>
                  <a:path w="8228965" h="2905125">
                    <a:moveTo>
                      <a:pt x="0" y="2905125"/>
                    </a:moveTo>
                    <a:lnTo>
                      <a:pt x="8228965" y="2905125"/>
                    </a:lnTo>
                    <a:lnTo>
                      <a:pt x="8228965" y="0"/>
                    </a:lnTo>
                    <a:lnTo>
                      <a:pt x="0" y="0"/>
                    </a:lnTo>
                    <a:lnTo>
                      <a:pt x="0" y="2905125"/>
                    </a:lnTo>
                    <a:close/>
                  </a:path>
                </a:pathLst>
              </a:custGeom>
              <a:ln w="9525">
                <a:solidFill>
                  <a:srgbClr val="000000"/>
                </a:solidFill>
              </a:ln>
            </p:spPr>
            <p:txBody>
              <a:bodyPr wrap="square" lIns="0" tIns="0" rIns="0" bIns="0" rtlCol="0"/>
              <a:lstStyle/>
              <a:p>
                <a:endParaRPr/>
              </a:p>
            </p:txBody>
          </p:sp>
          <p:sp>
            <p:nvSpPr>
              <p:cNvPr id="8" name="object 8"/>
              <p:cNvSpPr/>
              <p:nvPr/>
            </p:nvSpPr>
            <p:spPr>
              <a:xfrm>
                <a:off x="4647565" y="2285238"/>
                <a:ext cx="1447800" cy="609600"/>
              </a:xfrm>
              <a:custGeom>
                <a:avLst/>
                <a:gdLst/>
                <a:ahLst/>
                <a:cxnLst/>
                <a:rect l="l" t="t" r="r" b="b"/>
                <a:pathLst>
                  <a:path w="1447800" h="609600">
                    <a:moveTo>
                      <a:pt x="0" y="609600"/>
                    </a:moveTo>
                    <a:lnTo>
                      <a:pt x="1447800" y="609600"/>
                    </a:lnTo>
                    <a:lnTo>
                      <a:pt x="1447800" y="0"/>
                    </a:lnTo>
                    <a:lnTo>
                      <a:pt x="0" y="0"/>
                    </a:lnTo>
                    <a:lnTo>
                      <a:pt x="0" y="609600"/>
                    </a:lnTo>
                    <a:close/>
                  </a:path>
                </a:pathLst>
              </a:custGeom>
              <a:ln w="25400">
                <a:solidFill>
                  <a:srgbClr val="DDAD21"/>
                </a:solidFill>
              </a:ln>
            </p:spPr>
            <p:txBody>
              <a:bodyPr wrap="square" lIns="0" tIns="0" rIns="0" bIns="0" rtlCol="0"/>
              <a:lstStyle/>
              <a:p>
                <a:endParaRPr/>
              </a:p>
            </p:txBody>
          </p:sp>
          <p:sp>
            <p:nvSpPr>
              <p:cNvPr id="9" name="object 9"/>
              <p:cNvSpPr/>
              <p:nvPr/>
            </p:nvSpPr>
            <p:spPr>
              <a:xfrm>
                <a:off x="2971164" y="2818638"/>
                <a:ext cx="1737995" cy="2795905"/>
              </a:xfrm>
              <a:custGeom>
                <a:avLst/>
                <a:gdLst/>
                <a:ahLst/>
                <a:cxnLst/>
                <a:rect l="l" t="t" r="r" b="b"/>
                <a:pathLst>
                  <a:path w="1737995" h="2795904">
                    <a:moveTo>
                      <a:pt x="0" y="0"/>
                    </a:moveTo>
                    <a:lnTo>
                      <a:pt x="1737614" y="2795333"/>
                    </a:lnTo>
                  </a:path>
                  <a:path w="1737995" h="2795904">
                    <a:moveTo>
                      <a:pt x="1734947" y="2696083"/>
                    </a:moveTo>
                    <a:lnTo>
                      <a:pt x="1737614" y="2795333"/>
                    </a:lnTo>
                    <a:lnTo>
                      <a:pt x="1649984" y="2748915"/>
                    </a:lnTo>
                  </a:path>
                </a:pathLst>
              </a:custGeom>
              <a:ln w="28575">
                <a:solidFill>
                  <a:srgbClr val="DDAD21"/>
                </a:solidFill>
              </a:ln>
            </p:spPr>
            <p:txBody>
              <a:bodyPr wrap="square" lIns="0" tIns="0" rIns="0" bIns="0" rtlCol="0"/>
              <a:lstStyle/>
              <a:p>
                <a:endParaRPr/>
              </a:p>
            </p:txBody>
          </p:sp>
          <p:sp>
            <p:nvSpPr>
              <p:cNvPr id="10" name="object 10"/>
              <p:cNvSpPr/>
              <p:nvPr/>
            </p:nvSpPr>
            <p:spPr>
              <a:xfrm>
                <a:off x="4114165" y="5638000"/>
                <a:ext cx="1219200" cy="152400"/>
              </a:xfrm>
              <a:custGeom>
                <a:avLst/>
                <a:gdLst/>
                <a:ahLst/>
                <a:cxnLst/>
                <a:rect l="l" t="t" r="r" b="b"/>
                <a:pathLst>
                  <a:path w="1219200" h="152400">
                    <a:moveTo>
                      <a:pt x="0" y="152399"/>
                    </a:moveTo>
                    <a:lnTo>
                      <a:pt x="1219200" y="152399"/>
                    </a:lnTo>
                    <a:lnTo>
                      <a:pt x="1219200" y="0"/>
                    </a:lnTo>
                    <a:lnTo>
                      <a:pt x="0" y="0"/>
                    </a:lnTo>
                    <a:lnTo>
                      <a:pt x="0" y="152399"/>
                    </a:lnTo>
                    <a:close/>
                  </a:path>
                </a:pathLst>
              </a:custGeom>
              <a:ln w="25400">
                <a:solidFill>
                  <a:srgbClr val="DDAD21"/>
                </a:solidFill>
              </a:ln>
            </p:spPr>
            <p:txBody>
              <a:bodyPr wrap="square" lIns="0" tIns="0" rIns="0" bIns="0" rtlCol="0"/>
              <a:lstStyle/>
              <a:p>
                <a:endParaRPr/>
              </a:p>
            </p:txBody>
          </p:sp>
          <p:sp>
            <p:nvSpPr>
              <p:cNvPr id="11" name="object 11"/>
              <p:cNvSpPr/>
              <p:nvPr/>
            </p:nvSpPr>
            <p:spPr>
              <a:xfrm>
                <a:off x="5141340" y="2894838"/>
                <a:ext cx="230504" cy="2105660"/>
              </a:xfrm>
              <a:custGeom>
                <a:avLst/>
                <a:gdLst/>
                <a:ahLst/>
                <a:cxnLst/>
                <a:rect l="l" t="t" r="r" b="b"/>
                <a:pathLst>
                  <a:path w="230504" h="2105660">
                    <a:moveTo>
                      <a:pt x="230124" y="0"/>
                    </a:moveTo>
                    <a:lnTo>
                      <a:pt x="42163" y="2105406"/>
                    </a:lnTo>
                  </a:path>
                  <a:path w="230504" h="2105660">
                    <a:moveTo>
                      <a:pt x="0" y="2015617"/>
                    </a:moveTo>
                    <a:lnTo>
                      <a:pt x="42163" y="2105406"/>
                    </a:lnTo>
                    <a:lnTo>
                      <a:pt x="99568" y="2024507"/>
                    </a:lnTo>
                  </a:path>
                </a:pathLst>
              </a:custGeom>
              <a:ln w="28575">
                <a:solidFill>
                  <a:srgbClr val="DDAD21"/>
                </a:solidFill>
              </a:ln>
            </p:spPr>
            <p:txBody>
              <a:bodyPr wrap="square" lIns="0" tIns="0" rIns="0" bIns="0" rtlCol="0"/>
              <a:lstStyle/>
              <a:p>
                <a:endParaRPr/>
              </a:p>
            </p:txBody>
          </p:sp>
          <p:sp>
            <p:nvSpPr>
              <p:cNvPr id="12" name="object 12"/>
              <p:cNvSpPr/>
              <p:nvPr/>
            </p:nvSpPr>
            <p:spPr>
              <a:xfrm>
                <a:off x="4799965" y="4987455"/>
                <a:ext cx="838200" cy="650875"/>
              </a:xfrm>
              <a:custGeom>
                <a:avLst/>
                <a:gdLst/>
                <a:ahLst/>
                <a:cxnLst/>
                <a:rect l="l" t="t" r="r" b="b"/>
                <a:pathLst>
                  <a:path w="838200" h="650875">
                    <a:moveTo>
                      <a:pt x="0" y="650544"/>
                    </a:moveTo>
                    <a:lnTo>
                      <a:pt x="838200" y="650544"/>
                    </a:lnTo>
                    <a:lnTo>
                      <a:pt x="838200" y="0"/>
                    </a:lnTo>
                    <a:lnTo>
                      <a:pt x="0" y="0"/>
                    </a:lnTo>
                    <a:lnTo>
                      <a:pt x="0" y="650544"/>
                    </a:lnTo>
                    <a:close/>
                  </a:path>
                </a:pathLst>
              </a:custGeom>
              <a:ln w="25400">
                <a:solidFill>
                  <a:srgbClr val="DDAD21"/>
                </a:solidFill>
              </a:ln>
            </p:spPr>
            <p:txBody>
              <a:bodyPr wrap="square" lIns="0" tIns="0" rIns="0" bIns="0" rtlCol="0"/>
              <a:lstStyle/>
              <a:p>
                <a:endParaRPr/>
              </a:p>
            </p:txBody>
          </p:sp>
        </p:grpSp>
        <p:sp>
          <p:nvSpPr>
            <p:cNvPr id="13" name="object 13"/>
            <p:cNvSpPr txBox="1"/>
            <p:nvPr/>
          </p:nvSpPr>
          <p:spPr>
            <a:xfrm>
              <a:off x="4727828" y="2325751"/>
              <a:ext cx="1237615" cy="520065"/>
            </a:xfrm>
            <a:prstGeom prst="rect">
              <a:avLst/>
            </a:prstGeom>
          </p:spPr>
          <p:txBody>
            <a:bodyPr vert="horz" wrap="square" lIns="0" tIns="17780" rIns="0" bIns="0" rtlCol="0">
              <a:spAutoFit/>
            </a:bodyPr>
            <a:lstStyle/>
            <a:p>
              <a:pPr marL="12700" marR="5080">
                <a:lnSpc>
                  <a:spcPct val="97300"/>
                </a:lnSpc>
                <a:spcBef>
                  <a:spcPts val="140"/>
                </a:spcBef>
              </a:pPr>
              <a:r>
                <a:rPr sz="1100" dirty="0">
                  <a:latin typeface="Calibri"/>
                  <a:cs typeface="Calibri"/>
                </a:rPr>
                <a:t>Export</a:t>
              </a:r>
              <a:r>
                <a:rPr sz="1100" spc="-40" dirty="0">
                  <a:latin typeface="Calibri"/>
                  <a:cs typeface="Calibri"/>
                </a:rPr>
                <a:t> </a:t>
              </a:r>
              <a:r>
                <a:rPr sz="1100" dirty="0">
                  <a:latin typeface="Calibri"/>
                  <a:cs typeface="Calibri"/>
                </a:rPr>
                <a:t>the</a:t>
              </a:r>
              <a:r>
                <a:rPr sz="1100" spc="-40" dirty="0">
                  <a:latin typeface="Calibri"/>
                  <a:cs typeface="Calibri"/>
                </a:rPr>
                <a:t> </a:t>
              </a:r>
              <a:r>
                <a:rPr sz="1100" spc="-10" dirty="0">
                  <a:latin typeface="Calibri"/>
                  <a:cs typeface="Calibri"/>
                </a:rPr>
                <a:t>dashboard </a:t>
              </a:r>
              <a:r>
                <a:rPr sz="1100" dirty="0">
                  <a:latin typeface="Calibri"/>
                  <a:cs typeface="Calibri"/>
                </a:rPr>
                <a:t>in</a:t>
              </a:r>
              <a:r>
                <a:rPr sz="1100" spc="-55" dirty="0">
                  <a:latin typeface="Calibri"/>
                  <a:cs typeface="Calibri"/>
                </a:rPr>
                <a:t> </a:t>
              </a:r>
              <a:r>
                <a:rPr sz="1100" dirty="0">
                  <a:latin typeface="Calibri"/>
                  <a:cs typeface="Calibri"/>
                </a:rPr>
                <a:t>a</a:t>
              </a:r>
              <a:r>
                <a:rPr sz="1100" spc="-50" dirty="0">
                  <a:latin typeface="Calibri"/>
                  <a:cs typeface="Calibri"/>
                </a:rPr>
                <a:t> </a:t>
              </a:r>
              <a:r>
                <a:rPr sz="1100" spc="-10" dirty="0">
                  <a:latin typeface="Calibri"/>
                  <a:cs typeface="Calibri"/>
                </a:rPr>
                <a:t>number</a:t>
              </a:r>
              <a:r>
                <a:rPr sz="1100" spc="-65" dirty="0">
                  <a:latin typeface="Calibri"/>
                  <a:cs typeface="Calibri"/>
                </a:rPr>
                <a:t> </a:t>
              </a:r>
              <a:r>
                <a:rPr sz="1100" spc="-25" dirty="0">
                  <a:latin typeface="Calibri"/>
                  <a:cs typeface="Calibri"/>
                </a:rPr>
                <a:t>of </a:t>
              </a:r>
              <a:r>
                <a:rPr sz="1100" spc="-10" dirty="0">
                  <a:latin typeface="Calibri"/>
                  <a:cs typeface="Calibri"/>
                </a:rPr>
                <a:t>formats.</a:t>
              </a:r>
              <a:endParaRPr sz="1100">
                <a:latin typeface="Calibri"/>
                <a:cs typeface="Calibri"/>
              </a:endParaRPr>
            </a:p>
          </p:txBody>
        </p:sp>
        <p:sp>
          <p:nvSpPr>
            <p:cNvPr id="14" name="object 14"/>
            <p:cNvSpPr txBox="1"/>
            <p:nvPr/>
          </p:nvSpPr>
          <p:spPr>
            <a:xfrm>
              <a:off x="1523364" y="2590038"/>
              <a:ext cx="2895600" cy="228600"/>
            </a:xfrm>
            <a:prstGeom prst="rect">
              <a:avLst/>
            </a:prstGeom>
            <a:ln w="25400">
              <a:solidFill>
                <a:srgbClr val="DDAD21"/>
              </a:solidFill>
            </a:ln>
          </p:spPr>
          <p:txBody>
            <a:bodyPr vert="horz" wrap="square" lIns="0" tIns="21590" rIns="0" bIns="0" rtlCol="0">
              <a:spAutoFit/>
            </a:bodyPr>
            <a:lstStyle/>
            <a:p>
              <a:pPr marL="92075">
                <a:lnSpc>
                  <a:spcPct val="100000"/>
                </a:lnSpc>
                <a:spcBef>
                  <a:spcPts val="170"/>
                </a:spcBef>
              </a:pPr>
              <a:r>
                <a:rPr sz="1100" dirty="0">
                  <a:latin typeface="Calibri"/>
                  <a:cs typeface="Calibri"/>
                </a:rPr>
                <a:t>Refresh,</a:t>
              </a:r>
              <a:r>
                <a:rPr sz="1100" spc="-50" dirty="0">
                  <a:latin typeface="Calibri"/>
                  <a:cs typeface="Calibri"/>
                </a:rPr>
                <a:t> </a:t>
              </a:r>
              <a:r>
                <a:rPr sz="1100" dirty="0">
                  <a:latin typeface="Calibri"/>
                  <a:cs typeface="Calibri"/>
                </a:rPr>
                <a:t>Print,</a:t>
              </a:r>
              <a:r>
                <a:rPr sz="1100" spc="-40" dirty="0">
                  <a:latin typeface="Calibri"/>
                  <a:cs typeface="Calibri"/>
                </a:rPr>
                <a:t> </a:t>
              </a:r>
              <a:r>
                <a:rPr sz="1100" dirty="0">
                  <a:latin typeface="Calibri"/>
                  <a:cs typeface="Calibri"/>
                </a:rPr>
                <a:t>Export</a:t>
              </a:r>
              <a:r>
                <a:rPr sz="1100" spc="-40" dirty="0">
                  <a:latin typeface="Calibri"/>
                  <a:cs typeface="Calibri"/>
                </a:rPr>
                <a:t> </a:t>
              </a:r>
              <a:r>
                <a:rPr sz="1100" dirty="0">
                  <a:latin typeface="Calibri"/>
                  <a:cs typeface="Calibri"/>
                </a:rPr>
                <a:t>or</a:t>
              </a:r>
              <a:r>
                <a:rPr sz="1100" spc="-25" dirty="0">
                  <a:latin typeface="Calibri"/>
                  <a:cs typeface="Calibri"/>
                </a:rPr>
                <a:t> </a:t>
              </a:r>
              <a:r>
                <a:rPr sz="1100" dirty="0">
                  <a:latin typeface="Calibri"/>
                  <a:cs typeface="Calibri"/>
                </a:rPr>
                <a:t>Copy</a:t>
              </a:r>
              <a:r>
                <a:rPr sz="1100" spc="-30" dirty="0">
                  <a:latin typeface="Calibri"/>
                  <a:cs typeface="Calibri"/>
                </a:rPr>
                <a:t> </a:t>
              </a:r>
              <a:r>
                <a:rPr sz="1100" dirty="0">
                  <a:latin typeface="Calibri"/>
                  <a:cs typeface="Calibri"/>
                </a:rPr>
                <a:t>the</a:t>
              </a:r>
              <a:r>
                <a:rPr sz="1100" spc="-35" dirty="0">
                  <a:latin typeface="Calibri"/>
                  <a:cs typeface="Calibri"/>
                </a:rPr>
                <a:t> </a:t>
              </a:r>
              <a:r>
                <a:rPr sz="1100" spc="-10" dirty="0">
                  <a:latin typeface="Calibri"/>
                  <a:cs typeface="Calibri"/>
                </a:rPr>
                <a:t>dashboard.</a:t>
              </a:r>
              <a:endParaRPr sz="1100">
                <a:latin typeface="Calibri"/>
                <a:cs typeface="Calibri"/>
              </a:endParaRPr>
            </a:p>
          </p:txBody>
        </p:sp>
      </p:gr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4530725" cy="635000"/>
          </a:xfrm>
          <a:prstGeom prst="rect">
            <a:avLst/>
          </a:prstGeom>
        </p:spPr>
        <p:txBody>
          <a:bodyPr vert="horz" wrap="square" lIns="0" tIns="12065" rIns="0" bIns="0" rtlCol="0">
            <a:spAutoFit/>
          </a:bodyPr>
          <a:lstStyle/>
          <a:p>
            <a:pPr marL="12700">
              <a:lnSpc>
                <a:spcPct val="100000"/>
              </a:lnSpc>
              <a:spcBef>
                <a:spcPts val="95"/>
              </a:spcBef>
            </a:pPr>
            <a:r>
              <a:rPr sz="4000" spc="-10" dirty="0"/>
              <a:t>Creating</a:t>
            </a:r>
            <a:r>
              <a:rPr sz="4000" spc="-155" dirty="0"/>
              <a:t> </a:t>
            </a:r>
            <a:r>
              <a:rPr sz="4000" dirty="0"/>
              <a:t>a</a:t>
            </a:r>
            <a:r>
              <a:rPr sz="4000" spc="-170" dirty="0"/>
              <a:t> </a:t>
            </a:r>
            <a:r>
              <a:rPr sz="4000" spc="-10" dirty="0"/>
              <a:t>Dashboard</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1261" rIns="0" bIns="0" rtlCol="0">
            <a:spAutoFit/>
          </a:bodyPr>
          <a:lstStyle/>
          <a:p>
            <a:pPr marL="12700">
              <a:lnSpc>
                <a:spcPct val="100000"/>
              </a:lnSpc>
              <a:spcBef>
                <a:spcPts val="100"/>
              </a:spcBef>
            </a:pPr>
            <a:r>
              <a:rPr dirty="0"/>
              <a:t>Solution</a:t>
            </a:r>
            <a:r>
              <a:rPr spc="-80" dirty="0"/>
              <a:t> </a:t>
            </a:r>
            <a:r>
              <a:rPr spc="-10" dirty="0"/>
              <a:t>Introduction</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a:t>
            </a:fld>
            <a:endParaRPr spc="-25" dirty="0"/>
          </a:p>
        </p:txBody>
      </p:sp>
      <p:sp>
        <p:nvSpPr>
          <p:cNvPr id="3" name="object 3"/>
          <p:cNvSpPr txBox="1"/>
          <p:nvPr/>
        </p:nvSpPr>
        <p:spPr>
          <a:xfrm>
            <a:off x="764540" y="1389634"/>
            <a:ext cx="7762875" cy="4630420"/>
          </a:xfrm>
          <a:prstGeom prst="rect">
            <a:avLst/>
          </a:prstGeom>
        </p:spPr>
        <p:txBody>
          <a:bodyPr vert="horz" wrap="square" lIns="0" tIns="13335" rIns="0" bIns="0" rtlCol="0">
            <a:spAutoFit/>
          </a:bodyPr>
          <a:lstStyle/>
          <a:p>
            <a:pPr marL="12700" marR="5080">
              <a:lnSpc>
                <a:spcPct val="99600"/>
              </a:lnSpc>
              <a:spcBef>
                <a:spcPts val="105"/>
              </a:spcBef>
            </a:pPr>
            <a:r>
              <a:rPr sz="1800" i="1" dirty="0">
                <a:latin typeface="Calibri"/>
                <a:cs typeface="Calibri"/>
              </a:rPr>
              <a:t>Insight</a:t>
            </a:r>
            <a:r>
              <a:rPr sz="1800" i="1" spc="-2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a</a:t>
            </a:r>
            <a:r>
              <a:rPr sz="1800" spc="-30" dirty="0">
                <a:latin typeface="Calibri"/>
                <a:cs typeface="Calibri"/>
              </a:rPr>
              <a:t> </a:t>
            </a:r>
            <a:r>
              <a:rPr sz="1800" spc="-10" dirty="0">
                <a:latin typeface="Calibri"/>
                <a:cs typeface="Calibri"/>
              </a:rPr>
              <a:t>comprehensive,</a:t>
            </a:r>
            <a:r>
              <a:rPr sz="1800" spc="-25" dirty="0">
                <a:latin typeface="Calibri"/>
                <a:cs typeface="Calibri"/>
              </a:rPr>
              <a:t> </a:t>
            </a:r>
            <a:r>
              <a:rPr sz="1800" spc="-10" dirty="0">
                <a:latin typeface="Calibri"/>
                <a:cs typeface="Calibri"/>
              </a:rPr>
              <a:t>enterprise-</a:t>
            </a:r>
            <a:r>
              <a:rPr sz="1800" dirty="0">
                <a:latin typeface="Calibri"/>
                <a:cs typeface="Calibri"/>
              </a:rPr>
              <a:t>wide</a:t>
            </a:r>
            <a:r>
              <a:rPr sz="1800" spc="-20" dirty="0">
                <a:latin typeface="Calibri"/>
                <a:cs typeface="Calibri"/>
              </a:rPr>
              <a:t> </a:t>
            </a:r>
            <a:r>
              <a:rPr sz="1800" dirty="0">
                <a:latin typeface="Calibri"/>
                <a:cs typeface="Calibri"/>
              </a:rPr>
              <a:t>reporting</a:t>
            </a:r>
            <a:r>
              <a:rPr sz="1800" spc="-20" dirty="0">
                <a:latin typeface="Calibri"/>
                <a:cs typeface="Calibri"/>
              </a:rPr>
              <a:t> </a:t>
            </a:r>
            <a:r>
              <a:rPr sz="1800" dirty="0">
                <a:latin typeface="Calibri"/>
                <a:cs typeface="Calibri"/>
              </a:rPr>
              <a:t>data</a:t>
            </a:r>
            <a:r>
              <a:rPr sz="1800" spc="-25" dirty="0">
                <a:latin typeface="Calibri"/>
                <a:cs typeface="Calibri"/>
              </a:rPr>
              <a:t> </a:t>
            </a:r>
            <a:r>
              <a:rPr sz="1800" dirty="0">
                <a:latin typeface="Calibri"/>
                <a:cs typeface="Calibri"/>
              </a:rPr>
              <a:t>warehouse</a:t>
            </a:r>
            <a:r>
              <a:rPr sz="1800" spc="-25" dirty="0">
                <a:latin typeface="Calibri"/>
                <a:cs typeface="Calibri"/>
              </a:rPr>
              <a:t> </a:t>
            </a:r>
            <a:r>
              <a:rPr sz="1800" spc="-20" dirty="0">
                <a:latin typeface="Calibri"/>
                <a:cs typeface="Calibri"/>
              </a:rPr>
              <a:t>with </a:t>
            </a:r>
            <a:r>
              <a:rPr sz="1800" dirty="0">
                <a:latin typeface="Calibri"/>
                <a:cs typeface="Calibri"/>
              </a:rPr>
              <a:t>advanced</a:t>
            </a:r>
            <a:r>
              <a:rPr sz="1800" spc="-65" dirty="0">
                <a:latin typeface="Calibri"/>
                <a:cs typeface="Calibri"/>
              </a:rPr>
              <a:t> </a:t>
            </a:r>
            <a:r>
              <a:rPr sz="1800" dirty="0">
                <a:latin typeface="Calibri"/>
                <a:cs typeface="Calibri"/>
              </a:rPr>
              <a:t>reporting</a:t>
            </a:r>
            <a:r>
              <a:rPr sz="1800" spc="-55" dirty="0">
                <a:latin typeface="Calibri"/>
                <a:cs typeface="Calibri"/>
              </a:rPr>
              <a:t> </a:t>
            </a:r>
            <a:r>
              <a:rPr sz="1800" dirty="0">
                <a:latin typeface="Calibri"/>
                <a:cs typeface="Calibri"/>
              </a:rPr>
              <a:t>and</a:t>
            </a:r>
            <a:r>
              <a:rPr sz="1800" spc="-65" dirty="0">
                <a:latin typeface="Calibri"/>
                <a:cs typeface="Calibri"/>
              </a:rPr>
              <a:t> </a:t>
            </a:r>
            <a:r>
              <a:rPr sz="1800" dirty="0">
                <a:latin typeface="Calibri"/>
                <a:cs typeface="Calibri"/>
              </a:rPr>
              <a:t>business</a:t>
            </a:r>
            <a:r>
              <a:rPr sz="1800" spc="-70" dirty="0">
                <a:latin typeface="Calibri"/>
                <a:cs typeface="Calibri"/>
              </a:rPr>
              <a:t> </a:t>
            </a:r>
            <a:r>
              <a:rPr sz="1800" dirty="0">
                <a:latin typeface="Calibri"/>
                <a:cs typeface="Calibri"/>
              </a:rPr>
              <a:t>intelligence</a:t>
            </a:r>
            <a:r>
              <a:rPr sz="1800" spc="-60" dirty="0">
                <a:latin typeface="Calibri"/>
                <a:cs typeface="Calibri"/>
              </a:rPr>
              <a:t> </a:t>
            </a:r>
            <a:r>
              <a:rPr sz="1800" dirty="0">
                <a:latin typeface="Calibri"/>
                <a:cs typeface="Calibri"/>
              </a:rPr>
              <a:t>capabilities.</a:t>
            </a:r>
            <a:r>
              <a:rPr sz="1800" spc="-40" dirty="0">
                <a:latin typeface="Calibri"/>
                <a:cs typeface="Calibri"/>
              </a:rPr>
              <a:t> </a:t>
            </a:r>
            <a:r>
              <a:rPr sz="1800" i="1" dirty="0">
                <a:latin typeface="Calibri"/>
                <a:cs typeface="Calibri"/>
              </a:rPr>
              <a:t>Insight</a:t>
            </a:r>
            <a:r>
              <a:rPr sz="1800" i="1" spc="-55" dirty="0">
                <a:latin typeface="Calibri"/>
                <a:cs typeface="Calibri"/>
              </a:rPr>
              <a:t> </a:t>
            </a:r>
            <a:r>
              <a:rPr sz="1800" dirty="0">
                <a:latin typeface="Calibri"/>
                <a:cs typeface="Calibri"/>
              </a:rPr>
              <a:t>is</a:t>
            </a:r>
            <a:r>
              <a:rPr sz="1800" spc="-60" dirty="0">
                <a:latin typeface="Calibri"/>
                <a:cs typeface="Calibri"/>
              </a:rPr>
              <a:t> </a:t>
            </a:r>
            <a:r>
              <a:rPr sz="1800" spc="-10" dirty="0">
                <a:latin typeface="Calibri"/>
                <a:cs typeface="Calibri"/>
              </a:rPr>
              <a:t>accurate, reliable,</a:t>
            </a:r>
            <a:r>
              <a:rPr sz="1800" spc="-65" dirty="0">
                <a:latin typeface="Calibri"/>
                <a:cs typeface="Calibri"/>
              </a:rPr>
              <a:t> </a:t>
            </a:r>
            <a:r>
              <a:rPr sz="1800" dirty="0">
                <a:latin typeface="Calibri"/>
                <a:cs typeface="Calibri"/>
              </a:rPr>
              <a:t>and</a:t>
            </a:r>
            <a:r>
              <a:rPr sz="1800" spc="-55" dirty="0">
                <a:latin typeface="Calibri"/>
                <a:cs typeface="Calibri"/>
              </a:rPr>
              <a:t> </a:t>
            </a:r>
            <a:r>
              <a:rPr sz="1800" dirty="0">
                <a:latin typeface="Calibri"/>
                <a:cs typeface="Calibri"/>
              </a:rPr>
              <a:t>agile</a:t>
            </a:r>
            <a:r>
              <a:rPr sz="1800" spc="-55" dirty="0">
                <a:latin typeface="Calibri"/>
                <a:cs typeface="Calibri"/>
              </a:rPr>
              <a:t> </a:t>
            </a:r>
            <a:r>
              <a:rPr sz="1800" dirty="0">
                <a:latin typeface="Calibri"/>
                <a:cs typeface="Calibri"/>
              </a:rPr>
              <a:t>–</a:t>
            </a:r>
            <a:r>
              <a:rPr sz="1800" spc="-65" dirty="0">
                <a:latin typeface="Calibri"/>
                <a:cs typeface="Calibri"/>
              </a:rPr>
              <a:t> </a:t>
            </a:r>
            <a:r>
              <a:rPr sz="1800" spc="-10" dirty="0">
                <a:latin typeface="Calibri"/>
                <a:cs typeface="Calibri"/>
              </a:rPr>
              <a:t>providing</a:t>
            </a:r>
            <a:r>
              <a:rPr sz="1800" spc="-60" dirty="0">
                <a:latin typeface="Calibri"/>
                <a:cs typeface="Calibri"/>
              </a:rPr>
              <a:t> </a:t>
            </a:r>
            <a:r>
              <a:rPr sz="1800" dirty="0">
                <a:latin typeface="Calibri"/>
                <a:cs typeface="Calibri"/>
              </a:rPr>
              <a:t>customers</a:t>
            </a:r>
            <a:r>
              <a:rPr sz="1800" spc="-65" dirty="0">
                <a:latin typeface="Calibri"/>
                <a:cs typeface="Calibri"/>
              </a:rPr>
              <a:t> </a:t>
            </a:r>
            <a:r>
              <a:rPr sz="1800" dirty="0">
                <a:latin typeface="Calibri"/>
                <a:cs typeface="Calibri"/>
              </a:rPr>
              <a:t>with</a:t>
            </a:r>
            <a:r>
              <a:rPr sz="1800" spc="-45" dirty="0">
                <a:latin typeface="Calibri"/>
                <a:cs typeface="Calibri"/>
              </a:rPr>
              <a:t> </a:t>
            </a:r>
            <a:r>
              <a:rPr sz="1800" dirty="0">
                <a:latin typeface="Calibri"/>
                <a:cs typeface="Calibri"/>
              </a:rPr>
              <a:t>an</a:t>
            </a:r>
            <a:r>
              <a:rPr sz="1800" spc="-70" dirty="0">
                <a:latin typeface="Calibri"/>
                <a:cs typeface="Calibri"/>
              </a:rPr>
              <a:t> </a:t>
            </a:r>
            <a:r>
              <a:rPr sz="1800" dirty="0">
                <a:latin typeface="Calibri"/>
                <a:cs typeface="Calibri"/>
              </a:rPr>
              <a:t>integrated</a:t>
            </a:r>
            <a:r>
              <a:rPr sz="1800" spc="-55" dirty="0">
                <a:latin typeface="Calibri"/>
                <a:cs typeface="Calibri"/>
              </a:rPr>
              <a:t> </a:t>
            </a:r>
            <a:r>
              <a:rPr sz="1800" dirty="0">
                <a:latin typeface="Calibri"/>
                <a:cs typeface="Calibri"/>
              </a:rPr>
              <a:t>system</a:t>
            </a:r>
            <a:r>
              <a:rPr sz="1800" spc="-80" dirty="0">
                <a:latin typeface="Calibri"/>
                <a:cs typeface="Calibri"/>
              </a:rPr>
              <a:t> </a:t>
            </a:r>
            <a:r>
              <a:rPr sz="1800" dirty="0">
                <a:latin typeface="Calibri"/>
                <a:cs typeface="Calibri"/>
              </a:rPr>
              <a:t>of</a:t>
            </a:r>
            <a:r>
              <a:rPr sz="1800" spc="-70" dirty="0">
                <a:latin typeface="Calibri"/>
                <a:cs typeface="Calibri"/>
              </a:rPr>
              <a:t> </a:t>
            </a:r>
            <a:r>
              <a:rPr sz="1800" dirty="0">
                <a:latin typeface="Calibri"/>
                <a:cs typeface="Calibri"/>
              </a:rPr>
              <a:t>data,</a:t>
            </a:r>
            <a:r>
              <a:rPr sz="1800" spc="-75" dirty="0">
                <a:latin typeface="Calibri"/>
                <a:cs typeface="Calibri"/>
              </a:rPr>
              <a:t> </a:t>
            </a:r>
            <a:r>
              <a:rPr sz="1800" spc="-10" dirty="0">
                <a:latin typeface="Calibri"/>
                <a:cs typeface="Calibri"/>
              </a:rPr>
              <a:t>easy-</a:t>
            </a:r>
            <a:r>
              <a:rPr sz="1800" spc="-25" dirty="0">
                <a:latin typeface="Calibri"/>
                <a:cs typeface="Calibri"/>
              </a:rPr>
              <a:t>to- </a:t>
            </a:r>
            <a:r>
              <a:rPr sz="1800" dirty="0">
                <a:latin typeface="Calibri"/>
                <a:cs typeface="Calibri"/>
              </a:rPr>
              <a:t>use</a:t>
            </a:r>
            <a:r>
              <a:rPr sz="1800" spc="-50" dirty="0">
                <a:latin typeface="Calibri"/>
                <a:cs typeface="Calibri"/>
              </a:rPr>
              <a:t> </a:t>
            </a:r>
            <a:r>
              <a:rPr sz="1800" spc="-10" dirty="0">
                <a:latin typeface="Calibri"/>
                <a:cs typeface="Calibri"/>
              </a:rPr>
              <a:t>dashboards,</a:t>
            </a:r>
            <a:r>
              <a:rPr sz="1800" spc="-7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analytics.</a:t>
            </a:r>
            <a:r>
              <a:rPr sz="1800" spc="-50" dirty="0">
                <a:latin typeface="Calibri"/>
                <a:cs typeface="Calibri"/>
              </a:rPr>
              <a:t> </a:t>
            </a:r>
            <a:r>
              <a:rPr sz="1800" dirty="0">
                <a:latin typeface="Calibri"/>
                <a:cs typeface="Calibri"/>
              </a:rPr>
              <a:t>This</a:t>
            </a:r>
            <a:r>
              <a:rPr sz="1800" spc="-55" dirty="0">
                <a:latin typeface="Calibri"/>
                <a:cs typeface="Calibri"/>
              </a:rPr>
              <a:t> </a:t>
            </a:r>
            <a:r>
              <a:rPr sz="1800" dirty="0">
                <a:latin typeface="Calibri"/>
                <a:cs typeface="Calibri"/>
              </a:rPr>
              <a:t>advanced</a:t>
            </a:r>
            <a:r>
              <a:rPr sz="1800" spc="-50" dirty="0">
                <a:latin typeface="Calibri"/>
                <a:cs typeface="Calibri"/>
              </a:rPr>
              <a:t> </a:t>
            </a:r>
            <a:r>
              <a:rPr sz="1800" dirty="0">
                <a:latin typeface="Calibri"/>
                <a:cs typeface="Calibri"/>
              </a:rPr>
              <a:t>reporting</a:t>
            </a:r>
            <a:r>
              <a:rPr sz="1800" spc="-45" dirty="0">
                <a:latin typeface="Calibri"/>
                <a:cs typeface="Calibri"/>
              </a:rPr>
              <a:t> </a:t>
            </a:r>
            <a:r>
              <a:rPr sz="1800" dirty="0">
                <a:latin typeface="Calibri"/>
                <a:cs typeface="Calibri"/>
              </a:rPr>
              <a:t>solution</a:t>
            </a:r>
            <a:r>
              <a:rPr sz="1800" spc="-40" dirty="0">
                <a:latin typeface="Calibri"/>
                <a:cs typeface="Calibri"/>
              </a:rPr>
              <a:t> </a:t>
            </a:r>
            <a:r>
              <a:rPr sz="1800" dirty="0">
                <a:latin typeface="Calibri"/>
                <a:cs typeface="Calibri"/>
              </a:rPr>
              <a:t>enables</a:t>
            </a:r>
            <a:r>
              <a:rPr sz="1800" spc="-45" dirty="0">
                <a:latin typeface="Calibri"/>
                <a:cs typeface="Calibri"/>
              </a:rPr>
              <a:t> </a:t>
            </a:r>
            <a:r>
              <a:rPr sz="1800" spc="-10" dirty="0">
                <a:latin typeface="Calibri"/>
                <a:cs typeface="Calibri"/>
              </a:rPr>
              <a:t>data- </a:t>
            </a:r>
            <a:r>
              <a:rPr sz="1800" dirty="0">
                <a:latin typeface="Calibri"/>
                <a:cs typeface="Calibri"/>
              </a:rPr>
              <a:t>driven</a:t>
            </a:r>
            <a:r>
              <a:rPr sz="1800" spc="-55" dirty="0">
                <a:latin typeface="Calibri"/>
                <a:cs typeface="Calibri"/>
              </a:rPr>
              <a:t> </a:t>
            </a:r>
            <a:r>
              <a:rPr sz="1800" dirty="0">
                <a:latin typeface="Calibri"/>
                <a:cs typeface="Calibri"/>
              </a:rPr>
              <a:t>decisions</a:t>
            </a:r>
            <a:r>
              <a:rPr sz="1800" spc="-50" dirty="0">
                <a:latin typeface="Calibri"/>
                <a:cs typeface="Calibri"/>
              </a:rPr>
              <a:t> </a:t>
            </a:r>
            <a:r>
              <a:rPr sz="1800" dirty="0">
                <a:latin typeface="Calibri"/>
                <a:cs typeface="Calibri"/>
              </a:rPr>
              <a:t>based</a:t>
            </a:r>
            <a:r>
              <a:rPr sz="1800" spc="-50" dirty="0">
                <a:latin typeface="Calibri"/>
                <a:cs typeface="Calibri"/>
              </a:rPr>
              <a:t> </a:t>
            </a:r>
            <a:r>
              <a:rPr sz="1800" dirty="0">
                <a:latin typeface="Calibri"/>
                <a:cs typeface="Calibri"/>
              </a:rPr>
              <a:t>on</a:t>
            </a:r>
            <a:r>
              <a:rPr sz="1800" spc="-60" dirty="0">
                <a:latin typeface="Calibri"/>
                <a:cs typeface="Calibri"/>
              </a:rPr>
              <a:t> </a:t>
            </a:r>
            <a:r>
              <a:rPr sz="1800" dirty="0">
                <a:latin typeface="Calibri"/>
                <a:cs typeface="Calibri"/>
              </a:rPr>
              <a:t>strategic</a:t>
            </a:r>
            <a:r>
              <a:rPr sz="1800" spc="-55" dirty="0">
                <a:latin typeface="Calibri"/>
                <a:cs typeface="Calibri"/>
              </a:rPr>
              <a:t> </a:t>
            </a:r>
            <a:r>
              <a:rPr sz="1800" dirty="0">
                <a:latin typeface="Calibri"/>
                <a:cs typeface="Calibri"/>
              </a:rPr>
              <a:t>business</a:t>
            </a:r>
            <a:r>
              <a:rPr sz="1800" spc="-50" dirty="0">
                <a:latin typeface="Calibri"/>
                <a:cs typeface="Calibri"/>
              </a:rPr>
              <a:t> </a:t>
            </a:r>
            <a:r>
              <a:rPr sz="1800" spc="-10" dirty="0">
                <a:latin typeface="Calibri"/>
                <a:cs typeface="Calibri"/>
              </a:rPr>
              <a:t>insights.</a:t>
            </a:r>
            <a:endParaRPr sz="1800">
              <a:latin typeface="Calibri"/>
              <a:cs typeface="Calibri"/>
            </a:endParaRPr>
          </a:p>
          <a:p>
            <a:pPr>
              <a:lnSpc>
                <a:spcPct val="100000"/>
              </a:lnSpc>
              <a:spcBef>
                <a:spcPts val="865"/>
              </a:spcBef>
            </a:pPr>
            <a:endParaRPr sz="1800">
              <a:latin typeface="Calibri"/>
              <a:cs typeface="Calibri"/>
            </a:endParaRPr>
          </a:p>
          <a:p>
            <a:pPr marL="12700">
              <a:lnSpc>
                <a:spcPts val="2155"/>
              </a:lnSpc>
            </a:pPr>
            <a:r>
              <a:rPr sz="1800" dirty="0">
                <a:latin typeface="Calibri"/>
                <a:cs typeface="Calibri"/>
              </a:rPr>
              <a:t>If</a:t>
            </a:r>
            <a:r>
              <a:rPr sz="1800" spc="-25" dirty="0">
                <a:latin typeface="Calibri"/>
                <a:cs typeface="Calibri"/>
              </a:rPr>
              <a:t> </a:t>
            </a:r>
            <a:r>
              <a:rPr sz="1800" dirty="0">
                <a:latin typeface="Calibri"/>
                <a:cs typeface="Calibri"/>
              </a:rPr>
              <a:t>you</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report</a:t>
            </a:r>
            <a:r>
              <a:rPr sz="1800" spc="-25" dirty="0">
                <a:latin typeface="Calibri"/>
                <a:cs typeface="Calibri"/>
              </a:rPr>
              <a:t> </a:t>
            </a:r>
            <a:r>
              <a:rPr sz="1800" dirty="0">
                <a:latin typeface="Calibri"/>
                <a:cs typeface="Calibri"/>
              </a:rPr>
              <a:t>creator,</a:t>
            </a:r>
            <a:r>
              <a:rPr sz="1800" spc="-25" dirty="0">
                <a:latin typeface="Calibri"/>
                <a:cs typeface="Calibri"/>
              </a:rPr>
              <a:t> </a:t>
            </a:r>
            <a:r>
              <a:rPr sz="1800" dirty="0">
                <a:latin typeface="Calibri"/>
                <a:cs typeface="Calibri"/>
              </a:rPr>
              <a:t>user</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manager,</a:t>
            </a:r>
            <a:r>
              <a:rPr sz="1800" spc="-20" dirty="0">
                <a:latin typeface="Calibri"/>
                <a:cs typeface="Calibri"/>
              </a:rPr>
              <a:t> </a:t>
            </a:r>
            <a:r>
              <a:rPr sz="1800" i="1" dirty="0">
                <a:latin typeface="Calibri"/>
                <a:cs typeface="Calibri"/>
              </a:rPr>
              <a:t>Insight</a:t>
            </a:r>
            <a:r>
              <a:rPr sz="1800" i="1" spc="-35" dirty="0">
                <a:latin typeface="Calibri"/>
                <a:cs typeface="Calibri"/>
              </a:rPr>
              <a:t> </a:t>
            </a:r>
            <a:r>
              <a:rPr sz="1800" dirty="0">
                <a:latin typeface="Calibri"/>
                <a:cs typeface="Calibri"/>
              </a:rPr>
              <a:t>changes</a:t>
            </a:r>
            <a:r>
              <a:rPr sz="1800" spc="-20" dirty="0">
                <a:latin typeface="Calibri"/>
                <a:cs typeface="Calibri"/>
              </a:rPr>
              <a:t> </a:t>
            </a:r>
            <a:r>
              <a:rPr sz="1800" dirty="0">
                <a:latin typeface="Calibri"/>
                <a:cs typeface="Calibri"/>
              </a:rPr>
              <a:t>the</a:t>
            </a:r>
            <a:r>
              <a:rPr sz="1800" spc="-35" dirty="0">
                <a:latin typeface="Calibri"/>
                <a:cs typeface="Calibri"/>
              </a:rPr>
              <a:t> </a:t>
            </a:r>
            <a:r>
              <a:rPr sz="1800" dirty="0">
                <a:latin typeface="Calibri"/>
                <a:cs typeface="Calibri"/>
              </a:rPr>
              <a:t>way</a:t>
            </a:r>
            <a:r>
              <a:rPr sz="1800" spc="-20" dirty="0">
                <a:latin typeface="Calibri"/>
                <a:cs typeface="Calibri"/>
              </a:rPr>
              <a:t> </a:t>
            </a:r>
            <a:r>
              <a:rPr sz="1800" dirty="0">
                <a:latin typeface="Calibri"/>
                <a:cs typeface="Calibri"/>
              </a:rPr>
              <a:t>that</a:t>
            </a:r>
            <a:r>
              <a:rPr sz="1800" spc="-30" dirty="0">
                <a:latin typeface="Calibri"/>
                <a:cs typeface="Calibri"/>
              </a:rPr>
              <a:t> </a:t>
            </a:r>
            <a:r>
              <a:rPr sz="1800" spc="-25" dirty="0">
                <a:latin typeface="Calibri"/>
                <a:cs typeface="Calibri"/>
              </a:rPr>
              <a:t>you</a:t>
            </a:r>
            <a:endParaRPr sz="1800">
              <a:latin typeface="Calibri"/>
              <a:cs typeface="Calibri"/>
            </a:endParaRPr>
          </a:p>
          <a:p>
            <a:pPr marL="12700" marR="144145">
              <a:lnSpc>
                <a:spcPct val="99600"/>
              </a:lnSpc>
              <a:spcBef>
                <a:spcPts val="5"/>
              </a:spcBef>
            </a:pPr>
            <a:r>
              <a:rPr sz="1800" dirty="0">
                <a:latin typeface="Calibri"/>
                <a:cs typeface="Calibri"/>
              </a:rPr>
              <a:t>evaluate</a:t>
            </a:r>
            <a:r>
              <a:rPr sz="1800" spc="-25" dirty="0">
                <a:latin typeface="Calibri"/>
                <a:cs typeface="Calibri"/>
              </a:rPr>
              <a:t> </a:t>
            </a:r>
            <a:r>
              <a:rPr sz="1800" dirty="0">
                <a:latin typeface="Calibri"/>
                <a:cs typeface="Calibri"/>
              </a:rPr>
              <a:t>your</a:t>
            </a:r>
            <a:r>
              <a:rPr sz="1800" spc="-25" dirty="0">
                <a:latin typeface="Calibri"/>
                <a:cs typeface="Calibri"/>
              </a:rPr>
              <a:t> </a:t>
            </a:r>
            <a:r>
              <a:rPr sz="1800" spc="-10" dirty="0">
                <a:latin typeface="Calibri"/>
                <a:cs typeface="Calibri"/>
              </a:rPr>
              <a:t>organization’s</a:t>
            </a:r>
            <a:r>
              <a:rPr sz="1800" spc="-25" dirty="0">
                <a:latin typeface="Calibri"/>
                <a:cs typeface="Calibri"/>
              </a:rPr>
              <a:t> </a:t>
            </a:r>
            <a:r>
              <a:rPr sz="1800" dirty="0">
                <a:latin typeface="Calibri"/>
                <a:cs typeface="Calibri"/>
              </a:rPr>
              <a:t>data.</a:t>
            </a:r>
            <a:r>
              <a:rPr sz="1800" spc="-20" dirty="0">
                <a:latin typeface="Calibri"/>
                <a:cs typeface="Calibri"/>
              </a:rPr>
              <a:t> </a:t>
            </a:r>
            <a:r>
              <a:rPr sz="1800" i="1" dirty="0">
                <a:latin typeface="Calibri"/>
                <a:cs typeface="Calibri"/>
              </a:rPr>
              <a:t>Insight</a:t>
            </a:r>
            <a:r>
              <a:rPr sz="1800" i="1" spc="-30" dirty="0">
                <a:latin typeface="Calibri"/>
                <a:cs typeface="Calibri"/>
              </a:rPr>
              <a:t> </a:t>
            </a:r>
            <a:r>
              <a:rPr sz="1800" dirty="0">
                <a:latin typeface="Calibri"/>
                <a:cs typeface="Calibri"/>
              </a:rPr>
              <a:t>incorporates</a:t>
            </a:r>
            <a:r>
              <a:rPr sz="1800" spc="-20" dirty="0">
                <a:latin typeface="Calibri"/>
                <a:cs typeface="Calibri"/>
              </a:rPr>
              <a:t> </a:t>
            </a:r>
            <a:r>
              <a:rPr sz="1800" spc="-10" dirty="0">
                <a:latin typeface="Calibri"/>
                <a:cs typeface="Calibri"/>
              </a:rPr>
              <a:t>information</a:t>
            </a:r>
            <a:r>
              <a:rPr sz="1800" spc="-25" dirty="0">
                <a:latin typeface="Calibri"/>
                <a:cs typeface="Calibri"/>
              </a:rPr>
              <a:t> </a:t>
            </a:r>
            <a:r>
              <a:rPr sz="1800" dirty="0">
                <a:latin typeface="Calibri"/>
                <a:cs typeface="Calibri"/>
              </a:rPr>
              <a:t>from</a:t>
            </a:r>
            <a:r>
              <a:rPr sz="1800" spc="-20" dirty="0">
                <a:latin typeface="Calibri"/>
                <a:cs typeface="Calibri"/>
              </a:rPr>
              <a:t> </a:t>
            </a:r>
            <a:r>
              <a:rPr sz="1800" spc="-10" dirty="0">
                <a:latin typeface="Calibri"/>
                <a:cs typeface="Calibri"/>
              </a:rPr>
              <a:t>multiple </a:t>
            </a:r>
            <a:r>
              <a:rPr sz="1800" dirty="0">
                <a:latin typeface="Calibri"/>
                <a:cs typeface="Calibri"/>
              </a:rPr>
              <a:t>sources</a:t>
            </a:r>
            <a:r>
              <a:rPr sz="1800" spc="-30" dirty="0">
                <a:latin typeface="Calibri"/>
                <a:cs typeface="Calibri"/>
              </a:rPr>
              <a:t> </a:t>
            </a:r>
            <a:r>
              <a:rPr sz="1800" dirty="0">
                <a:latin typeface="Calibri"/>
                <a:cs typeface="Calibri"/>
              </a:rPr>
              <a:t>into</a:t>
            </a:r>
            <a:r>
              <a:rPr sz="1800" spc="-40"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single</a:t>
            </a:r>
            <a:r>
              <a:rPr sz="1800" spc="-35" dirty="0">
                <a:latin typeface="Calibri"/>
                <a:cs typeface="Calibri"/>
              </a:rPr>
              <a:t> </a:t>
            </a:r>
            <a:r>
              <a:rPr sz="1800" dirty="0">
                <a:latin typeface="Calibri"/>
                <a:cs typeface="Calibri"/>
              </a:rPr>
              <a:t>data</a:t>
            </a:r>
            <a:r>
              <a:rPr sz="1800" spc="-35" dirty="0">
                <a:latin typeface="Calibri"/>
                <a:cs typeface="Calibri"/>
              </a:rPr>
              <a:t> </a:t>
            </a:r>
            <a:r>
              <a:rPr sz="1800" spc="-10" dirty="0">
                <a:latin typeface="Calibri"/>
                <a:cs typeface="Calibri"/>
              </a:rPr>
              <a:t>warehouse,</a:t>
            </a:r>
            <a:r>
              <a:rPr sz="1800" spc="-35" dirty="0">
                <a:latin typeface="Calibri"/>
                <a:cs typeface="Calibri"/>
              </a:rPr>
              <a:t> </a:t>
            </a:r>
            <a:r>
              <a:rPr sz="1800" dirty="0">
                <a:latin typeface="Calibri"/>
                <a:cs typeface="Calibri"/>
              </a:rPr>
              <a:t>allowing</a:t>
            </a:r>
            <a:r>
              <a:rPr sz="1800" spc="-25" dirty="0">
                <a:latin typeface="Calibri"/>
                <a:cs typeface="Calibri"/>
              </a:rPr>
              <a:t> </a:t>
            </a:r>
            <a:r>
              <a:rPr sz="1800" dirty="0">
                <a:latin typeface="Calibri"/>
                <a:cs typeface="Calibri"/>
              </a:rPr>
              <a:t>you</a:t>
            </a:r>
            <a:r>
              <a:rPr sz="1800" spc="-35" dirty="0">
                <a:latin typeface="Calibri"/>
                <a:cs typeface="Calibri"/>
              </a:rPr>
              <a:t> </a:t>
            </a:r>
            <a:r>
              <a:rPr sz="1800" dirty="0">
                <a:latin typeface="Calibri"/>
                <a:cs typeface="Calibri"/>
              </a:rPr>
              <a:t>to</a:t>
            </a:r>
            <a:r>
              <a:rPr sz="1800" spc="-40" dirty="0">
                <a:latin typeface="Calibri"/>
                <a:cs typeface="Calibri"/>
              </a:rPr>
              <a:t> </a:t>
            </a:r>
            <a:r>
              <a:rPr sz="1800" dirty="0">
                <a:latin typeface="Calibri"/>
                <a:cs typeface="Calibri"/>
              </a:rPr>
              <a:t>view</a:t>
            </a:r>
            <a:r>
              <a:rPr sz="1800" spc="-3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compare</a:t>
            </a:r>
            <a:r>
              <a:rPr sz="1800" spc="-35" dirty="0">
                <a:latin typeface="Calibri"/>
                <a:cs typeface="Calibri"/>
              </a:rPr>
              <a:t> </a:t>
            </a:r>
            <a:r>
              <a:rPr sz="1800" dirty="0">
                <a:latin typeface="Calibri"/>
                <a:cs typeface="Calibri"/>
              </a:rPr>
              <a:t>data</a:t>
            </a:r>
            <a:r>
              <a:rPr sz="1800" spc="-35" dirty="0">
                <a:latin typeface="Calibri"/>
                <a:cs typeface="Calibri"/>
              </a:rPr>
              <a:t> </a:t>
            </a:r>
            <a:r>
              <a:rPr sz="1800" spc="-25" dirty="0">
                <a:latin typeface="Calibri"/>
                <a:cs typeface="Calibri"/>
              </a:rPr>
              <a:t>in </a:t>
            </a:r>
            <a:r>
              <a:rPr sz="1800" dirty="0">
                <a:latin typeface="Calibri"/>
                <a:cs typeface="Calibri"/>
              </a:rPr>
              <a:t>new</a:t>
            </a:r>
            <a:r>
              <a:rPr sz="1800" spc="-25" dirty="0">
                <a:latin typeface="Calibri"/>
                <a:cs typeface="Calibri"/>
              </a:rPr>
              <a:t> </a:t>
            </a:r>
            <a:r>
              <a:rPr sz="1800" dirty="0">
                <a:latin typeface="Calibri"/>
                <a:cs typeface="Calibri"/>
              </a:rPr>
              <a:t>ways.</a:t>
            </a:r>
            <a:r>
              <a:rPr sz="1800" spc="-20" dirty="0">
                <a:latin typeface="Calibri"/>
                <a:cs typeface="Calibri"/>
              </a:rPr>
              <a:t> </a:t>
            </a:r>
            <a:r>
              <a:rPr sz="1800" i="1" dirty="0">
                <a:latin typeface="Calibri"/>
                <a:cs typeface="Calibri"/>
              </a:rPr>
              <a:t>Insight</a:t>
            </a:r>
            <a:r>
              <a:rPr sz="1800" i="1" spc="-30" dirty="0">
                <a:latin typeface="Calibri"/>
                <a:cs typeface="Calibri"/>
              </a:rPr>
              <a:t> </a:t>
            </a:r>
            <a:r>
              <a:rPr sz="1800" dirty="0">
                <a:latin typeface="Calibri"/>
                <a:cs typeface="Calibri"/>
              </a:rPr>
              <a:t>is</a:t>
            </a:r>
            <a:r>
              <a:rPr sz="1800" spc="-25" dirty="0">
                <a:latin typeface="Calibri"/>
                <a:cs typeface="Calibri"/>
              </a:rPr>
              <a:t> </a:t>
            </a:r>
            <a:r>
              <a:rPr sz="1800" spc="-10" dirty="0">
                <a:latin typeface="Calibri"/>
                <a:cs typeface="Calibri"/>
              </a:rPr>
              <a:t>user-</a:t>
            </a:r>
            <a:r>
              <a:rPr sz="1800" dirty="0">
                <a:latin typeface="Calibri"/>
                <a:cs typeface="Calibri"/>
              </a:rPr>
              <a:t>friendly,</a:t>
            </a:r>
            <a:r>
              <a:rPr sz="1800" spc="-35"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easy</a:t>
            </a:r>
            <a:r>
              <a:rPr sz="1800" spc="-25" dirty="0">
                <a:latin typeface="Calibri"/>
                <a:cs typeface="Calibri"/>
              </a:rPr>
              <a:t> </a:t>
            </a:r>
            <a:r>
              <a:rPr sz="1800" dirty="0">
                <a:latin typeface="Calibri"/>
                <a:cs typeface="Calibri"/>
              </a:rPr>
              <a:t>drag</a:t>
            </a:r>
            <a:r>
              <a:rPr sz="1800" spc="-2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drop</a:t>
            </a:r>
            <a:r>
              <a:rPr sz="1800" spc="-30" dirty="0">
                <a:latin typeface="Calibri"/>
                <a:cs typeface="Calibri"/>
              </a:rPr>
              <a:t> </a:t>
            </a:r>
            <a:r>
              <a:rPr sz="1800" spc="-10" dirty="0">
                <a:latin typeface="Calibri"/>
                <a:cs typeface="Calibri"/>
              </a:rPr>
              <a:t>functionality</a:t>
            </a:r>
            <a:r>
              <a:rPr sz="1800" spc="-25" dirty="0">
                <a:latin typeface="Calibri"/>
                <a:cs typeface="Calibri"/>
              </a:rPr>
              <a:t> </a:t>
            </a:r>
            <a:r>
              <a:rPr sz="1800" dirty="0">
                <a:latin typeface="Calibri"/>
                <a:cs typeface="Calibri"/>
              </a:rPr>
              <a:t>and</a:t>
            </a:r>
            <a:r>
              <a:rPr sz="1800" spc="-25" dirty="0">
                <a:latin typeface="Calibri"/>
                <a:cs typeface="Calibri"/>
              </a:rPr>
              <a:t> new </a:t>
            </a:r>
            <a:r>
              <a:rPr sz="1800" dirty="0">
                <a:latin typeface="Calibri"/>
                <a:cs typeface="Calibri"/>
              </a:rPr>
              <a:t>reporting</a:t>
            </a:r>
            <a:r>
              <a:rPr sz="1800" spc="-45" dirty="0">
                <a:latin typeface="Calibri"/>
                <a:cs typeface="Calibri"/>
              </a:rPr>
              <a:t> </a:t>
            </a:r>
            <a:r>
              <a:rPr sz="1800" dirty="0">
                <a:latin typeface="Calibri"/>
                <a:cs typeface="Calibri"/>
              </a:rPr>
              <a:t>features</a:t>
            </a:r>
            <a:r>
              <a:rPr sz="1800" spc="-60" dirty="0">
                <a:latin typeface="Calibri"/>
                <a:cs typeface="Calibri"/>
              </a:rPr>
              <a:t> </a:t>
            </a:r>
            <a:r>
              <a:rPr sz="1800" dirty="0">
                <a:latin typeface="Calibri"/>
                <a:cs typeface="Calibri"/>
              </a:rPr>
              <a:t>such</a:t>
            </a:r>
            <a:r>
              <a:rPr sz="1800" spc="-70" dirty="0">
                <a:latin typeface="Calibri"/>
                <a:cs typeface="Calibri"/>
              </a:rPr>
              <a:t> </a:t>
            </a:r>
            <a:r>
              <a:rPr sz="1800" dirty="0">
                <a:latin typeface="Calibri"/>
                <a:cs typeface="Calibri"/>
              </a:rPr>
              <a:t>as</a:t>
            </a:r>
            <a:r>
              <a:rPr sz="1800" spc="-60" dirty="0">
                <a:latin typeface="Calibri"/>
                <a:cs typeface="Calibri"/>
              </a:rPr>
              <a:t> </a:t>
            </a:r>
            <a:r>
              <a:rPr sz="1800" spc="-10" dirty="0">
                <a:latin typeface="Calibri"/>
                <a:cs typeface="Calibri"/>
              </a:rPr>
              <a:t>graphs,</a:t>
            </a:r>
            <a:r>
              <a:rPr sz="1800" spc="-80" dirty="0">
                <a:latin typeface="Calibri"/>
                <a:cs typeface="Calibri"/>
              </a:rPr>
              <a:t> </a:t>
            </a:r>
            <a:r>
              <a:rPr sz="1800" dirty="0">
                <a:latin typeface="Calibri"/>
                <a:cs typeface="Calibri"/>
              </a:rPr>
              <a:t>maps</a:t>
            </a:r>
            <a:r>
              <a:rPr sz="1800" spc="-55"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dashboards.</a:t>
            </a:r>
            <a:r>
              <a:rPr sz="1800" spc="-75" dirty="0">
                <a:latin typeface="Calibri"/>
                <a:cs typeface="Calibri"/>
              </a:rPr>
              <a:t> </a:t>
            </a:r>
            <a:r>
              <a:rPr sz="1800" spc="-10" dirty="0">
                <a:latin typeface="Calibri"/>
                <a:cs typeface="Calibri"/>
              </a:rPr>
              <a:t>Through</a:t>
            </a:r>
            <a:r>
              <a:rPr sz="1800" spc="-60" dirty="0">
                <a:latin typeface="Calibri"/>
                <a:cs typeface="Calibri"/>
              </a:rPr>
              <a:t> </a:t>
            </a:r>
            <a:r>
              <a:rPr sz="1800" i="1" dirty="0">
                <a:latin typeface="Calibri"/>
                <a:cs typeface="Calibri"/>
              </a:rPr>
              <a:t>Insight</a:t>
            </a:r>
            <a:r>
              <a:rPr sz="1800" dirty="0">
                <a:latin typeface="Calibri"/>
                <a:cs typeface="Calibri"/>
              </a:rPr>
              <a:t>,</a:t>
            </a:r>
            <a:r>
              <a:rPr sz="1800" spc="-75" dirty="0">
                <a:latin typeface="Calibri"/>
                <a:cs typeface="Calibri"/>
              </a:rPr>
              <a:t> </a:t>
            </a:r>
            <a:r>
              <a:rPr sz="1800" dirty="0">
                <a:latin typeface="Calibri"/>
                <a:cs typeface="Calibri"/>
              </a:rPr>
              <a:t>you</a:t>
            </a:r>
            <a:r>
              <a:rPr sz="1800" spc="-45" dirty="0">
                <a:latin typeface="Calibri"/>
                <a:cs typeface="Calibri"/>
              </a:rPr>
              <a:t> </a:t>
            </a:r>
            <a:r>
              <a:rPr sz="1800" spc="-25" dirty="0">
                <a:latin typeface="Calibri"/>
                <a:cs typeface="Calibri"/>
              </a:rPr>
              <a:t>can </a:t>
            </a:r>
            <a:r>
              <a:rPr sz="1800" dirty="0">
                <a:latin typeface="Calibri"/>
                <a:cs typeface="Calibri"/>
              </a:rPr>
              <a:t>use</a:t>
            </a:r>
            <a:r>
              <a:rPr sz="1800" spc="-2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pre-</a:t>
            </a:r>
            <a:r>
              <a:rPr sz="1800" dirty="0">
                <a:latin typeface="Calibri"/>
                <a:cs typeface="Calibri"/>
              </a:rPr>
              <a:t>built</a:t>
            </a:r>
            <a:r>
              <a:rPr sz="1800" spc="-30" dirty="0">
                <a:latin typeface="Calibri"/>
                <a:cs typeface="Calibri"/>
              </a:rPr>
              <a:t> </a:t>
            </a:r>
            <a:r>
              <a:rPr sz="1800" dirty="0">
                <a:latin typeface="Calibri"/>
                <a:cs typeface="Calibri"/>
              </a:rPr>
              <a:t>common</a:t>
            </a:r>
            <a:r>
              <a:rPr sz="1800" spc="-30" dirty="0">
                <a:latin typeface="Calibri"/>
                <a:cs typeface="Calibri"/>
              </a:rPr>
              <a:t> </a:t>
            </a:r>
            <a:r>
              <a:rPr sz="1800" dirty="0">
                <a:latin typeface="Calibri"/>
                <a:cs typeface="Calibri"/>
              </a:rPr>
              <a:t>reports</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ad</a:t>
            </a:r>
            <a:r>
              <a:rPr sz="1800" spc="-25" dirty="0">
                <a:latin typeface="Calibri"/>
                <a:cs typeface="Calibri"/>
              </a:rPr>
              <a:t> </a:t>
            </a:r>
            <a:r>
              <a:rPr sz="1800" dirty="0">
                <a:latin typeface="Calibri"/>
                <a:cs typeface="Calibri"/>
              </a:rPr>
              <a:t>hoc</a:t>
            </a:r>
            <a:r>
              <a:rPr sz="1800" spc="-25" dirty="0">
                <a:latin typeface="Calibri"/>
                <a:cs typeface="Calibri"/>
              </a:rPr>
              <a:t> </a:t>
            </a:r>
            <a:r>
              <a:rPr sz="1800" spc="-10" dirty="0">
                <a:latin typeface="Calibri"/>
                <a:cs typeface="Calibri"/>
              </a:rPr>
              <a:t>functionality</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build</a:t>
            </a:r>
            <a:r>
              <a:rPr sz="1800" spc="-25" dirty="0">
                <a:latin typeface="Calibri"/>
                <a:cs typeface="Calibri"/>
              </a:rPr>
              <a:t> </a:t>
            </a:r>
            <a:r>
              <a:rPr sz="1800" spc="-20" dirty="0">
                <a:latin typeface="Calibri"/>
                <a:cs typeface="Calibri"/>
              </a:rPr>
              <a:t>your </a:t>
            </a:r>
            <a:r>
              <a:rPr sz="1800" dirty="0">
                <a:latin typeface="Calibri"/>
                <a:cs typeface="Calibri"/>
              </a:rPr>
              <a:t>own</a:t>
            </a:r>
            <a:r>
              <a:rPr sz="1800" spc="-45" dirty="0">
                <a:latin typeface="Calibri"/>
                <a:cs typeface="Calibri"/>
              </a:rPr>
              <a:t> </a:t>
            </a:r>
            <a:r>
              <a:rPr sz="1800" dirty="0">
                <a:latin typeface="Calibri"/>
                <a:cs typeface="Calibri"/>
              </a:rPr>
              <a:t>reports</a:t>
            </a:r>
            <a:r>
              <a:rPr sz="1800" spc="-40" dirty="0">
                <a:latin typeface="Calibri"/>
                <a:cs typeface="Calibri"/>
              </a:rPr>
              <a:t> </a:t>
            </a:r>
            <a:r>
              <a:rPr sz="1800" dirty="0">
                <a:latin typeface="Calibri"/>
                <a:cs typeface="Calibri"/>
              </a:rPr>
              <a:t>that</a:t>
            </a:r>
            <a:r>
              <a:rPr sz="1800" spc="-40" dirty="0">
                <a:latin typeface="Calibri"/>
                <a:cs typeface="Calibri"/>
              </a:rPr>
              <a:t> </a:t>
            </a:r>
            <a:r>
              <a:rPr sz="1800" dirty="0">
                <a:latin typeface="Calibri"/>
                <a:cs typeface="Calibri"/>
              </a:rPr>
              <a:t>meet</a:t>
            </a:r>
            <a:r>
              <a:rPr sz="1800" spc="-40" dirty="0">
                <a:latin typeface="Calibri"/>
                <a:cs typeface="Calibri"/>
              </a:rPr>
              <a:t> </a:t>
            </a:r>
            <a:r>
              <a:rPr sz="1800" dirty="0">
                <a:latin typeface="Calibri"/>
                <a:cs typeface="Calibri"/>
              </a:rPr>
              <a:t>your</a:t>
            </a:r>
            <a:r>
              <a:rPr sz="1800" spc="-35" dirty="0">
                <a:latin typeface="Calibri"/>
                <a:cs typeface="Calibri"/>
              </a:rPr>
              <a:t> </a:t>
            </a:r>
            <a:r>
              <a:rPr sz="1800" dirty="0">
                <a:latin typeface="Calibri"/>
                <a:cs typeface="Calibri"/>
              </a:rPr>
              <a:t>agency’s</a:t>
            </a:r>
            <a:r>
              <a:rPr sz="1800" spc="-35" dirty="0">
                <a:latin typeface="Calibri"/>
                <a:cs typeface="Calibri"/>
              </a:rPr>
              <a:t> </a:t>
            </a:r>
            <a:r>
              <a:rPr sz="1800" dirty="0">
                <a:latin typeface="Calibri"/>
                <a:cs typeface="Calibri"/>
              </a:rPr>
              <a:t>specific</a:t>
            </a:r>
            <a:r>
              <a:rPr sz="1800" spc="-45" dirty="0">
                <a:latin typeface="Calibri"/>
                <a:cs typeface="Calibri"/>
              </a:rPr>
              <a:t> </a:t>
            </a:r>
            <a:r>
              <a:rPr sz="1800" dirty="0">
                <a:latin typeface="Calibri"/>
                <a:cs typeface="Calibri"/>
              </a:rPr>
              <a:t>reporting</a:t>
            </a:r>
            <a:r>
              <a:rPr sz="1800" spc="-30" dirty="0">
                <a:latin typeface="Calibri"/>
                <a:cs typeface="Calibri"/>
              </a:rPr>
              <a:t> </a:t>
            </a:r>
            <a:r>
              <a:rPr sz="1800" spc="-10" dirty="0">
                <a:latin typeface="Calibri"/>
                <a:cs typeface="Calibri"/>
              </a:rPr>
              <a:t>needs.</a:t>
            </a:r>
            <a:endParaRPr sz="1800">
              <a:latin typeface="Calibri"/>
              <a:cs typeface="Calibri"/>
            </a:endParaRPr>
          </a:p>
          <a:p>
            <a:pPr>
              <a:lnSpc>
                <a:spcPct val="100000"/>
              </a:lnSpc>
              <a:spcBef>
                <a:spcPts val="940"/>
              </a:spcBef>
            </a:pPr>
            <a:endParaRPr sz="1800">
              <a:latin typeface="Calibri"/>
              <a:cs typeface="Calibri"/>
            </a:endParaRPr>
          </a:p>
          <a:p>
            <a:pPr marL="12700" marR="59055">
              <a:lnSpc>
                <a:spcPts val="2150"/>
              </a:lnSpc>
            </a:pPr>
            <a:r>
              <a:rPr sz="1800" dirty="0">
                <a:latin typeface="Calibri"/>
                <a:cs typeface="Calibri"/>
              </a:rPr>
              <a:t>This</a:t>
            </a:r>
            <a:r>
              <a:rPr sz="1800" spc="-55" dirty="0">
                <a:latin typeface="Calibri"/>
                <a:cs typeface="Calibri"/>
              </a:rPr>
              <a:t> </a:t>
            </a:r>
            <a:r>
              <a:rPr sz="1800" spc="-10" dirty="0">
                <a:latin typeface="Calibri"/>
                <a:cs typeface="Calibri"/>
              </a:rPr>
              <a:t>Product</a:t>
            </a:r>
            <a:r>
              <a:rPr sz="1800" spc="-55" dirty="0">
                <a:latin typeface="Calibri"/>
                <a:cs typeface="Calibri"/>
              </a:rPr>
              <a:t> </a:t>
            </a:r>
            <a:r>
              <a:rPr sz="1800" dirty="0">
                <a:latin typeface="Calibri"/>
                <a:cs typeface="Calibri"/>
              </a:rPr>
              <a:t>Guide</a:t>
            </a:r>
            <a:r>
              <a:rPr sz="1800" spc="-35" dirty="0">
                <a:latin typeface="Calibri"/>
                <a:cs typeface="Calibri"/>
              </a:rPr>
              <a:t> </a:t>
            </a:r>
            <a:r>
              <a:rPr sz="1800" spc="-10" dirty="0">
                <a:latin typeface="Calibri"/>
                <a:cs typeface="Calibri"/>
              </a:rPr>
              <a:t>accompanies</a:t>
            </a:r>
            <a:r>
              <a:rPr sz="1800" spc="-45" dirty="0">
                <a:latin typeface="Calibri"/>
                <a:cs typeface="Calibri"/>
              </a:rPr>
              <a:t> </a:t>
            </a:r>
            <a:r>
              <a:rPr sz="1800" dirty="0">
                <a:latin typeface="Calibri"/>
                <a:cs typeface="Calibri"/>
              </a:rPr>
              <a:t>the</a:t>
            </a:r>
            <a:r>
              <a:rPr sz="1800" spc="-40" dirty="0">
                <a:latin typeface="Calibri"/>
                <a:cs typeface="Calibri"/>
              </a:rPr>
              <a:t> </a:t>
            </a:r>
            <a:r>
              <a:rPr sz="1800" i="1" dirty="0">
                <a:latin typeface="Calibri"/>
                <a:cs typeface="Calibri"/>
              </a:rPr>
              <a:t>Insight</a:t>
            </a:r>
            <a:r>
              <a:rPr sz="1800" i="1" spc="-65" dirty="0">
                <a:latin typeface="Calibri"/>
                <a:cs typeface="Calibri"/>
              </a:rPr>
              <a:t> </a:t>
            </a:r>
            <a:r>
              <a:rPr sz="1800" spc="-10" dirty="0">
                <a:latin typeface="Calibri"/>
                <a:cs typeface="Calibri"/>
              </a:rPr>
              <a:t>demonstration</a:t>
            </a:r>
            <a:r>
              <a:rPr sz="1800" spc="-45"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provides</a:t>
            </a:r>
            <a:r>
              <a:rPr sz="1800" spc="-40" dirty="0">
                <a:latin typeface="Calibri"/>
                <a:cs typeface="Calibri"/>
              </a:rPr>
              <a:t> </a:t>
            </a:r>
            <a:r>
              <a:rPr sz="1800" dirty="0">
                <a:latin typeface="Calibri"/>
                <a:cs typeface="Calibri"/>
              </a:rPr>
              <a:t>a</a:t>
            </a:r>
            <a:r>
              <a:rPr sz="1800" spc="-55" dirty="0">
                <a:latin typeface="Calibri"/>
                <a:cs typeface="Calibri"/>
              </a:rPr>
              <a:t> </a:t>
            </a:r>
            <a:r>
              <a:rPr sz="1800" spc="-10" dirty="0">
                <a:latin typeface="Calibri"/>
                <a:cs typeface="Calibri"/>
              </a:rPr>
              <a:t>detailed </a:t>
            </a:r>
            <a:r>
              <a:rPr sz="1800" dirty="0">
                <a:latin typeface="Calibri"/>
                <a:cs typeface="Calibri"/>
              </a:rPr>
              <a:t>look</a:t>
            </a:r>
            <a:r>
              <a:rPr sz="1800" spc="-25" dirty="0">
                <a:latin typeface="Calibri"/>
                <a:cs typeface="Calibri"/>
              </a:rPr>
              <a:t> </a:t>
            </a:r>
            <a:r>
              <a:rPr sz="1800" dirty="0">
                <a:latin typeface="Calibri"/>
                <a:cs typeface="Calibri"/>
              </a:rPr>
              <a:t>at</a:t>
            </a:r>
            <a:r>
              <a:rPr sz="1800" spc="-25" dirty="0">
                <a:latin typeface="Calibri"/>
                <a:cs typeface="Calibri"/>
              </a:rPr>
              <a:t> </a:t>
            </a:r>
            <a:r>
              <a:rPr sz="1800" dirty="0">
                <a:latin typeface="Calibri"/>
                <a:cs typeface="Calibri"/>
              </a:rPr>
              <a:t>some</a:t>
            </a:r>
            <a:r>
              <a:rPr sz="1800" spc="-2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key</a:t>
            </a:r>
            <a:r>
              <a:rPr sz="1800" spc="-20" dirty="0">
                <a:latin typeface="Calibri"/>
                <a:cs typeface="Calibri"/>
              </a:rPr>
              <a:t> </a:t>
            </a:r>
            <a:r>
              <a:rPr sz="1800" dirty="0">
                <a:latin typeface="Calibri"/>
                <a:cs typeface="Calibri"/>
              </a:rPr>
              <a:t>features</a:t>
            </a:r>
            <a:r>
              <a:rPr sz="1800" spc="-3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available</a:t>
            </a:r>
            <a:r>
              <a:rPr sz="1800" spc="-20" dirty="0">
                <a:latin typeface="Calibri"/>
                <a:cs typeface="Calibri"/>
              </a:rPr>
              <a:t> </a:t>
            </a:r>
            <a:r>
              <a:rPr sz="1800" dirty="0">
                <a:latin typeface="Calibri"/>
                <a:cs typeface="Calibri"/>
              </a:rPr>
              <a:t>in</a:t>
            </a:r>
            <a:r>
              <a:rPr sz="1800" spc="-25" dirty="0">
                <a:latin typeface="Calibri"/>
                <a:cs typeface="Calibri"/>
              </a:rPr>
              <a:t> </a:t>
            </a:r>
            <a:r>
              <a:rPr sz="1800" i="1" spc="-10" dirty="0">
                <a:latin typeface="Calibri"/>
                <a:cs typeface="Calibri"/>
              </a:rPr>
              <a:t>Insight</a:t>
            </a:r>
            <a:r>
              <a:rPr sz="1800" spc="-10" dirty="0">
                <a:latin typeface="Calibri"/>
                <a:cs typeface="Calibri"/>
              </a:rPr>
              <a:t>.</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Creating</a:t>
            </a:r>
            <a:r>
              <a:rPr spc="-90" dirty="0"/>
              <a:t> </a:t>
            </a:r>
            <a:r>
              <a:rPr dirty="0"/>
              <a:t>a</a:t>
            </a:r>
            <a:r>
              <a:rPr spc="-100" dirty="0"/>
              <a:t> </a:t>
            </a:r>
            <a:r>
              <a:rPr spc="-10" dirty="0"/>
              <a:t>Dashboard</a:t>
            </a:r>
          </a:p>
          <a:p>
            <a:pPr marL="12700">
              <a:lnSpc>
                <a:spcPct val="100000"/>
              </a:lnSpc>
              <a:spcBef>
                <a:spcPts val="25"/>
              </a:spcBef>
            </a:pPr>
            <a:r>
              <a:rPr b="0" i="1" dirty="0">
                <a:latin typeface="Calibri"/>
                <a:cs typeface="Calibri"/>
              </a:rPr>
              <a:t>1</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3</a:t>
            </a:r>
          </a:p>
        </p:txBody>
      </p:sp>
      <p:sp>
        <p:nvSpPr>
          <p:cNvPr id="3" name="object 3"/>
          <p:cNvSpPr txBox="1"/>
          <p:nvPr/>
        </p:nvSpPr>
        <p:spPr>
          <a:xfrm>
            <a:off x="764540" y="1392681"/>
            <a:ext cx="7428230" cy="511175"/>
          </a:xfrm>
          <a:prstGeom prst="rect">
            <a:avLst/>
          </a:prstGeom>
        </p:spPr>
        <p:txBody>
          <a:bodyPr vert="horz" wrap="square" lIns="0" tIns="20955" rIns="0" bIns="0" rtlCol="0">
            <a:spAutoFit/>
          </a:bodyPr>
          <a:lstStyle/>
          <a:p>
            <a:pPr marL="12700" marR="5080">
              <a:lnSpc>
                <a:spcPts val="1910"/>
              </a:lnSpc>
              <a:spcBef>
                <a:spcPts val="165"/>
              </a:spcBef>
            </a:pPr>
            <a:r>
              <a:rPr sz="1600" dirty="0">
                <a:latin typeface="Calibri"/>
                <a:cs typeface="Calibri"/>
              </a:rPr>
              <a:t>You</a:t>
            </a:r>
            <a:r>
              <a:rPr sz="1600" spc="-75" dirty="0">
                <a:latin typeface="Calibri"/>
                <a:cs typeface="Calibri"/>
              </a:rPr>
              <a:t> </a:t>
            </a:r>
            <a:r>
              <a:rPr sz="1600" dirty="0">
                <a:latin typeface="Calibri"/>
                <a:cs typeface="Calibri"/>
              </a:rPr>
              <a:t>can</a:t>
            </a:r>
            <a:r>
              <a:rPr sz="1600" spc="-55" dirty="0">
                <a:latin typeface="Calibri"/>
                <a:cs typeface="Calibri"/>
              </a:rPr>
              <a:t> </a:t>
            </a:r>
            <a:r>
              <a:rPr sz="1600" dirty="0">
                <a:latin typeface="Calibri"/>
                <a:cs typeface="Calibri"/>
              </a:rPr>
              <a:t>create</a:t>
            </a:r>
            <a:r>
              <a:rPr sz="1600" spc="-50" dirty="0">
                <a:latin typeface="Calibri"/>
                <a:cs typeface="Calibri"/>
              </a:rPr>
              <a:t> </a:t>
            </a:r>
            <a:r>
              <a:rPr sz="1600" dirty="0">
                <a:latin typeface="Calibri"/>
                <a:cs typeface="Calibri"/>
              </a:rPr>
              <a:t>an</a:t>
            </a:r>
            <a:r>
              <a:rPr sz="1600" spc="-65" dirty="0">
                <a:latin typeface="Calibri"/>
                <a:cs typeface="Calibri"/>
              </a:rPr>
              <a:t> </a:t>
            </a:r>
            <a:r>
              <a:rPr sz="1600" dirty="0">
                <a:latin typeface="Calibri"/>
                <a:cs typeface="Calibri"/>
              </a:rPr>
              <a:t>ad</a:t>
            </a:r>
            <a:r>
              <a:rPr sz="1600" spc="-70" dirty="0">
                <a:latin typeface="Calibri"/>
                <a:cs typeface="Calibri"/>
              </a:rPr>
              <a:t> </a:t>
            </a:r>
            <a:r>
              <a:rPr sz="1600" dirty="0">
                <a:latin typeface="Calibri"/>
                <a:cs typeface="Calibri"/>
              </a:rPr>
              <a:t>hoc</a:t>
            </a:r>
            <a:r>
              <a:rPr sz="1600" spc="-65" dirty="0">
                <a:latin typeface="Calibri"/>
                <a:cs typeface="Calibri"/>
              </a:rPr>
              <a:t> </a:t>
            </a:r>
            <a:r>
              <a:rPr sz="1600" dirty="0">
                <a:latin typeface="Calibri"/>
                <a:cs typeface="Calibri"/>
              </a:rPr>
              <a:t>dashboard</a:t>
            </a:r>
            <a:r>
              <a:rPr sz="1600" spc="-45" dirty="0">
                <a:latin typeface="Calibri"/>
                <a:cs typeface="Calibri"/>
              </a:rPr>
              <a:t> </a:t>
            </a:r>
            <a:r>
              <a:rPr sz="1600" dirty="0">
                <a:latin typeface="Calibri"/>
                <a:cs typeface="Calibri"/>
              </a:rPr>
              <a:t>with</a:t>
            </a:r>
            <a:r>
              <a:rPr sz="1600" spc="-75" dirty="0">
                <a:latin typeface="Calibri"/>
                <a:cs typeface="Calibri"/>
              </a:rPr>
              <a:t> </a:t>
            </a:r>
            <a:r>
              <a:rPr sz="1600" dirty="0">
                <a:latin typeface="Calibri"/>
                <a:cs typeface="Calibri"/>
              </a:rPr>
              <a:t>any</a:t>
            </a:r>
            <a:r>
              <a:rPr sz="1600" spc="-75" dirty="0">
                <a:latin typeface="Calibri"/>
                <a:cs typeface="Calibri"/>
              </a:rPr>
              <a:t> </a:t>
            </a:r>
            <a:r>
              <a:rPr sz="1600" dirty="0">
                <a:latin typeface="Calibri"/>
                <a:cs typeface="Calibri"/>
              </a:rPr>
              <a:t>reports</a:t>
            </a:r>
            <a:r>
              <a:rPr sz="1600" spc="-40" dirty="0">
                <a:latin typeface="Calibri"/>
                <a:cs typeface="Calibri"/>
              </a:rPr>
              <a:t> </a:t>
            </a:r>
            <a:r>
              <a:rPr sz="1600" dirty="0">
                <a:latin typeface="Calibri"/>
                <a:cs typeface="Calibri"/>
              </a:rPr>
              <a:t>that</a:t>
            </a:r>
            <a:r>
              <a:rPr sz="1600" spc="-65" dirty="0">
                <a:latin typeface="Calibri"/>
                <a:cs typeface="Calibri"/>
              </a:rPr>
              <a:t> </a:t>
            </a:r>
            <a:r>
              <a:rPr sz="1600" dirty="0">
                <a:latin typeface="Calibri"/>
                <a:cs typeface="Calibri"/>
              </a:rPr>
              <a:t>are</a:t>
            </a:r>
            <a:r>
              <a:rPr sz="1600" spc="-70" dirty="0">
                <a:latin typeface="Calibri"/>
                <a:cs typeface="Calibri"/>
              </a:rPr>
              <a:t> </a:t>
            </a:r>
            <a:r>
              <a:rPr sz="1600" dirty="0">
                <a:latin typeface="Calibri"/>
                <a:cs typeface="Calibri"/>
              </a:rPr>
              <a:t>available</a:t>
            </a:r>
            <a:r>
              <a:rPr sz="1600" spc="-75" dirty="0">
                <a:latin typeface="Calibri"/>
                <a:cs typeface="Calibri"/>
              </a:rPr>
              <a:t> </a:t>
            </a:r>
            <a:r>
              <a:rPr sz="1600" dirty="0">
                <a:latin typeface="Calibri"/>
                <a:cs typeface="Calibri"/>
              </a:rPr>
              <a:t>in</a:t>
            </a:r>
            <a:r>
              <a:rPr sz="1600" spc="-90" dirty="0">
                <a:latin typeface="Calibri"/>
                <a:cs typeface="Calibri"/>
              </a:rPr>
              <a:t> </a:t>
            </a:r>
            <a:r>
              <a:rPr sz="1600" dirty="0">
                <a:latin typeface="Calibri"/>
                <a:cs typeface="Calibri"/>
              </a:rPr>
              <a:t>your</a:t>
            </a:r>
            <a:r>
              <a:rPr sz="1600" spc="-55" dirty="0">
                <a:latin typeface="Calibri"/>
                <a:cs typeface="Calibri"/>
              </a:rPr>
              <a:t> </a:t>
            </a:r>
            <a:r>
              <a:rPr sz="1600" dirty="0">
                <a:latin typeface="Calibri"/>
                <a:cs typeface="Calibri"/>
              </a:rPr>
              <a:t>personal</a:t>
            </a:r>
            <a:r>
              <a:rPr sz="1600" spc="-45" dirty="0">
                <a:latin typeface="Calibri"/>
                <a:cs typeface="Calibri"/>
              </a:rPr>
              <a:t> </a:t>
            </a:r>
            <a:r>
              <a:rPr sz="1600" spc="-25" dirty="0">
                <a:latin typeface="Calibri"/>
                <a:cs typeface="Calibri"/>
              </a:rPr>
              <a:t>or </a:t>
            </a:r>
            <a:r>
              <a:rPr sz="1600" dirty="0">
                <a:latin typeface="Calibri"/>
                <a:cs typeface="Calibri"/>
              </a:rPr>
              <a:t>shared</a:t>
            </a:r>
            <a:r>
              <a:rPr sz="1600" spc="-40" dirty="0">
                <a:latin typeface="Calibri"/>
                <a:cs typeface="Calibri"/>
              </a:rPr>
              <a:t> </a:t>
            </a:r>
            <a:r>
              <a:rPr sz="1600" dirty="0">
                <a:latin typeface="Calibri"/>
                <a:cs typeface="Calibri"/>
              </a:rPr>
              <a:t>folders,</a:t>
            </a:r>
            <a:r>
              <a:rPr sz="1600" spc="-35" dirty="0">
                <a:latin typeface="Calibri"/>
                <a:cs typeface="Calibri"/>
              </a:rPr>
              <a:t> </a:t>
            </a:r>
            <a:r>
              <a:rPr sz="1600" dirty="0">
                <a:latin typeface="Calibri"/>
                <a:cs typeface="Calibri"/>
              </a:rPr>
              <a:t>including</a:t>
            </a:r>
            <a:r>
              <a:rPr sz="1600" spc="-30" dirty="0">
                <a:latin typeface="Calibri"/>
                <a:cs typeface="Calibri"/>
              </a:rPr>
              <a:t> </a:t>
            </a:r>
            <a:r>
              <a:rPr sz="1600" dirty="0">
                <a:latin typeface="Calibri"/>
                <a:cs typeface="Calibri"/>
              </a:rPr>
              <a:t>common</a:t>
            </a:r>
            <a:r>
              <a:rPr sz="1600" spc="-30" dirty="0">
                <a:latin typeface="Calibri"/>
                <a:cs typeface="Calibri"/>
              </a:rPr>
              <a:t> </a:t>
            </a:r>
            <a:r>
              <a:rPr sz="1600" dirty="0">
                <a:latin typeface="Calibri"/>
                <a:cs typeface="Calibri"/>
              </a:rPr>
              <a:t>reports</a:t>
            </a:r>
            <a:r>
              <a:rPr sz="1600" spc="-35" dirty="0">
                <a:latin typeface="Calibri"/>
                <a:cs typeface="Calibri"/>
              </a:rPr>
              <a:t> </a:t>
            </a:r>
            <a:r>
              <a:rPr sz="1600" dirty="0">
                <a:latin typeface="Calibri"/>
                <a:cs typeface="Calibri"/>
              </a:rPr>
              <a:t>and</a:t>
            </a:r>
            <a:r>
              <a:rPr sz="1600" spc="-40" dirty="0">
                <a:latin typeface="Calibri"/>
                <a:cs typeface="Calibri"/>
              </a:rPr>
              <a:t> </a:t>
            </a:r>
            <a:r>
              <a:rPr sz="1600" dirty="0">
                <a:latin typeface="Calibri"/>
                <a:cs typeface="Calibri"/>
              </a:rPr>
              <a:t>ad</a:t>
            </a:r>
            <a:r>
              <a:rPr sz="1600" spc="-35" dirty="0">
                <a:latin typeface="Calibri"/>
                <a:cs typeface="Calibri"/>
              </a:rPr>
              <a:t> </a:t>
            </a:r>
            <a:r>
              <a:rPr sz="1600" dirty="0">
                <a:latin typeface="Calibri"/>
                <a:cs typeface="Calibri"/>
              </a:rPr>
              <a:t>hoc</a:t>
            </a:r>
            <a:r>
              <a:rPr sz="1600" spc="-35" dirty="0">
                <a:latin typeface="Calibri"/>
                <a:cs typeface="Calibri"/>
              </a:rPr>
              <a:t> </a:t>
            </a:r>
            <a:r>
              <a:rPr sz="1600" spc="-10" dirty="0">
                <a:latin typeface="Calibri"/>
                <a:cs typeface="Calibri"/>
              </a:rPr>
              <a:t>reports.</a:t>
            </a:r>
            <a:endParaRPr sz="1600" dirty="0">
              <a:latin typeface="Calibri"/>
              <a:cs typeface="Calibri"/>
            </a:endParaRPr>
          </a:p>
        </p:txBody>
      </p:sp>
      <p:grpSp>
        <p:nvGrpSpPr>
          <p:cNvPr id="17" name="Group 16" descr="A slide titled “Creating a Dashboard 1 of 3.” It explains how to create an ad hoc dashboard using reports in personal or shared folders. A screenshot shows the Insight home screen with a pop-up window titled “New Dashboard.” Annotations highlight the “New” drop-down in the navigation bar and the option to save the new dashboard to a personal folder. The instructional text at the top describes the creation process.">
            <a:extLst>
              <a:ext uri="{FF2B5EF4-FFF2-40B4-BE49-F238E27FC236}">
                <a16:creationId xmlns:a16="http://schemas.microsoft.com/office/drawing/2014/main" id="{3A76AB6C-73DA-5AD0-42AC-567838241E4C}"/>
              </a:ext>
            </a:extLst>
          </p:cNvPr>
          <p:cNvGrpSpPr/>
          <p:nvPr/>
        </p:nvGrpSpPr>
        <p:grpSpPr>
          <a:xfrm>
            <a:off x="371475" y="2188552"/>
            <a:ext cx="8429625" cy="4096932"/>
            <a:chOff x="371475" y="2188552"/>
            <a:chExt cx="8429625" cy="4096932"/>
          </a:xfrm>
        </p:grpSpPr>
        <p:grpSp>
          <p:nvGrpSpPr>
            <p:cNvPr id="4" name="object 4"/>
            <p:cNvGrpSpPr/>
            <p:nvPr/>
          </p:nvGrpSpPr>
          <p:grpSpPr>
            <a:xfrm>
              <a:off x="371475" y="2798064"/>
              <a:ext cx="8429625" cy="3487420"/>
              <a:chOff x="371475" y="2798064"/>
              <a:chExt cx="8429625" cy="3487420"/>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396240" y="3284880"/>
                <a:ext cx="8404860" cy="3000248"/>
              </a:xfrm>
              <a:prstGeom prst="rect">
                <a:avLst/>
              </a:prstGeom>
            </p:spPr>
          </p:pic>
          <p:pic>
            <p:nvPicPr>
              <p:cNvPr id="6" name="object 6" descr="Clean screenshot of the Insight interface displaying the “New Dashboard” dialog box. The window includes fields for entering a dashboard name, description, and folder location. The selected location is “/My Folders/My Dashboard Reports.” Two radio buttons allow the user to choose whether to add content now or later. The background shows the Insight homepage with sections like “Create,” “Browse/Manage,” and “Recent.”"/>
              <p:cNvPicPr/>
              <p:nvPr/>
            </p:nvPicPr>
            <p:blipFill>
              <a:blip r:embed="rId3" cstate="print"/>
              <a:stretch>
                <a:fillRect/>
              </a:stretch>
            </p:blipFill>
            <p:spPr>
              <a:xfrm>
                <a:off x="384073" y="3271951"/>
                <a:ext cx="8382000" cy="2978150"/>
              </a:xfrm>
              <a:prstGeom prst="rect">
                <a:avLst/>
              </a:prstGeom>
            </p:spPr>
          </p:pic>
          <p:sp>
            <p:nvSpPr>
              <p:cNvPr id="7" name="object 7"/>
              <p:cNvSpPr/>
              <p:nvPr/>
            </p:nvSpPr>
            <p:spPr>
              <a:xfrm>
                <a:off x="376237" y="3264115"/>
                <a:ext cx="8391525" cy="2987675"/>
              </a:xfrm>
              <a:custGeom>
                <a:avLst/>
                <a:gdLst/>
                <a:ahLst/>
                <a:cxnLst/>
                <a:rect l="l" t="t" r="r" b="b"/>
                <a:pathLst>
                  <a:path w="8391525" h="2987675">
                    <a:moveTo>
                      <a:pt x="0" y="2987675"/>
                    </a:moveTo>
                    <a:lnTo>
                      <a:pt x="8391525" y="2987675"/>
                    </a:lnTo>
                    <a:lnTo>
                      <a:pt x="8391525" y="0"/>
                    </a:lnTo>
                    <a:lnTo>
                      <a:pt x="0" y="0"/>
                    </a:lnTo>
                    <a:lnTo>
                      <a:pt x="0" y="2987675"/>
                    </a:lnTo>
                    <a:close/>
                  </a:path>
                </a:pathLst>
              </a:custGeom>
              <a:ln w="9525">
                <a:solidFill>
                  <a:srgbClr val="000000"/>
                </a:solidFill>
              </a:ln>
            </p:spPr>
            <p:txBody>
              <a:bodyPr wrap="square" lIns="0" tIns="0" rIns="0" bIns="0" rtlCol="0"/>
              <a:lstStyle/>
              <a:p>
                <a:endParaRPr/>
              </a:p>
            </p:txBody>
          </p:sp>
          <p:sp>
            <p:nvSpPr>
              <p:cNvPr id="8" name="object 8"/>
              <p:cNvSpPr/>
              <p:nvPr/>
            </p:nvSpPr>
            <p:spPr>
              <a:xfrm>
                <a:off x="3771900" y="2887980"/>
                <a:ext cx="746760" cy="1119505"/>
              </a:xfrm>
              <a:custGeom>
                <a:avLst/>
                <a:gdLst/>
                <a:ahLst/>
                <a:cxnLst/>
                <a:rect l="l" t="t" r="r" b="b"/>
                <a:pathLst>
                  <a:path w="746760" h="1119504">
                    <a:moveTo>
                      <a:pt x="0" y="0"/>
                    </a:moveTo>
                    <a:lnTo>
                      <a:pt x="746251" y="1119251"/>
                    </a:lnTo>
                  </a:path>
                  <a:path w="746760" h="1119504">
                    <a:moveTo>
                      <a:pt x="740410" y="1020191"/>
                    </a:moveTo>
                    <a:lnTo>
                      <a:pt x="746251" y="1119251"/>
                    </a:lnTo>
                    <a:lnTo>
                      <a:pt x="657098" y="1075690"/>
                    </a:lnTo>
                  </a:path>
                </a:pathLst>
              </a:custGeom>
              <a:ln w="28575">
                <a:solidFill>
                  <a:srgbClr val="DDAD21"/>
                </a:solidFill>
              </a:ln>
            </p:spPr>
            <p:txBody>
              <a:bodyPr wrap="square" lIns="0" tIns="0" rIns="0" bIns="0" rtlCol="0"/>
              <a:lstStyle/>
              <a:p>
                <a:endParaRPr/>
              </a:p>
            </p:txBody>
          </p:sp>
          <p:sp>
            <p:nvSpPr>
              <p:cNvPr id="9" name="object 9"/>
              <p:cNvSpPr/>
              <p:nvPr/>
            </p:nvSpPr>
            <p:spPr>
              <a:xfrm>
                <a:off x="3124200" y="4030853"/>
                <a:ext cx="2819400" cy="1295400"/>
              </a:xfrm>
              <a:custGeom>
                <a:avLst/>
                <a:gdLst/>
                <a:ahLst/>
                <a:cxnLst/>
                <a:rect l="l" t="t" r="r" b="b"/>
                <a:pathLst>
                  <a:path w="2819400" h="1295400">
                    <a:moveTo>
                      <a:pt x="0" y="1295146"/>
                    </a:moveTo>
                    <a:lnTo>
                      <a:pt x="2819400" y="1295146"/>
                    </a:lnTo>
                    <a:lnTo>
                      <a:pt x="2819400" y="0"/>
                    </a:lnTo>
                    <a:lnTo>
                      <a:pt x="0" y="0"/>
                    </a:lnTo>
                    <a:lnTo>
                      <a:pt x="0" y="1295146"/>
                    </a:lnTo>
                    <a:close/>
                  </a:path>
                </a:pathLst>
              </a:custGeom>
              <a:ln w="25400">
                <a:solidFill>
                  <a:srgbClr val="DDAD21"/>
                </a:solidFill>
              </a:ln>
            </p:spPr>
            <p:txBody>
              <a:bodyPr wrap="square" lIns="0" tIns="0" rIns="0" bIns="0" rtlCol="0"/>
              <a:lstStyle/>
              <a:p>
                <a:endParaRPr/>
              </a:p>
            </p:txBody>
          </p:sp>
          <p:sp>
            <p:nvSpPr>
              <p:cNvPr id="10" name="object 10"/>
              <p:cNvSpPr/>
              <p:nvPr/>
            </p:nvSpPr>
            <p:spPr>
              <a:xfrm>
                <a:off x="7161656" y="2798064"/>
                <a:ext cx="100330" cy="429259"/>
              </a:xfrm>
              <a:custGeom>
                <a:avLst/>
                <a:gdLst/>
                <a:ahLst/>
                <a:cxnLst/>
                <a:rect l="l" t="t" r="r" b="b"/>
                <a:pathLst>
                  <a:path w="100329" h="429260">
                    <a:moveTo>
                      <a:pt x="50038" y="0"/>
                    </a:moveTo>
                    <a:lnTo>
                      <a:pt x="50038" y="428878"/>
                    </a:lnTo>
                  </a:path>
                  <a:path w="100329" h="429260">
                    <a:moveTo>
                      <a:pt x="100075" y="343153"/>
                    </a:moveTo>
                    <a:lnTo>
                      <a:pt x="50038" y="428878"/>
                    </a:lnTo>
                    <a:lnTo>
                      <a:pt x="0" y="343153"/>
                    </a:lnTo>
                  </a:path>
                </a:pathLst>
              </a:custGeom>
              <a:ln w="28575">
                <a:solidFill>
                  <a:srgbClr val="DDAD21"/>
                </a:solidFill>
              </a:ln>
            </p:spPr>
            <p:txBody>
              <a:bodyPr wrap="square" lIns="0" tIns="0" rIns="0" bIns="0" rtlCol="0"/>
              <a:lstStyle/>
              <a:p>
                <a:endParaRPr/>
              </a:p>
            </p:txBody>
          </p:sp>
          <p:sp>
            <p:nvSpPr>
              <p:cNvPr id="11" name="object 11"/>
              <p:cNvSpPr/>
              <p:nvPr/>
            </p:nvSpPr>
            <p:spPr>
              <a:xfrm>
                <a:off x="6983094" y="3255175"/>
                <a:ext cx="457200" cy="228600"/>
              </a:xfrm>
              <a:custGeom>
                <a:avLst/>
                <a:gdLst/>
                <a:ahLst/>
                <a:cxnLst/>
                <a:rect l="l" t="t" r="r" b="b"/>
                <a:pathLst>
                  <a:path w="457200" h="228600">
                    <a:moveTo>
                      <a:pt x="0" y="228561"/>
                    </a:moveTo>
                    <a:lnTo>
                      <a:pt x="457200" y="228561"/>
                    </a:lnTo>
                    <a:lnTo>
                      <a:pt x="457200" y="0"/>
                    </a:lnTo>
                    <a:lnTo>
                      <a:pt x="0" y="0"/>
                    </a:lnTo>
                    <a:lnTo>
                      <a:pt x="0" y="228561"/>
                    </a:lnTo>
                    <a:close/>
                  </a:path>
                </a:pathLst>
              </a:custGeom>
              <a:ln w="25400">
                <a:solidFill>
                  <a:srgbClr val="DDAD21"/>
                </a:solidFill>
              </a:ln>
            </p:spPr>
            <p:txBody>
              <a:bodyPr wrap="square" lIns="0" tIns="0" rIns="0" bIns="0" rtlCol="0"/>
              <a:lstStyle/>
              <a:p>
                <a:endParaRPr/>
              </a:p>
            </p:txBody>
          </p:sp>
        </p:grpSp>
        <p:sp>
          <p:nvSpPr>
            <p:cNvPr id="12" name="object 12"/>
            <p:cNvSpPr txBox="1"/>
            <p:nvPr/>
          </p:nvSpPr>
          <p:spPr>
            <a:xfrm>
              <a:off x="6068695" y="2188552"/>
              <a:ext cx="2286000" cy="609600"/>
            </a:xfrm>
            <a:prstGeom prst="rect">
              <a:avLst/>
            </a:prstGeom>
            <a:ln w="25400">
              <a:solidFill>
                <a:srgbClr val="DDAD21"/>
              </a:solidFill>
            </a:ln>
          </p:spPr>
          <p:txBody>
            <a:bodyPr vert="horz" wrap="square" lIns="0" tIns="45720" rIns="0" bIns="0" rtlCol="0">
              <a:spAutoFit/>
            </a:bodyPr>
            <a:lstStyle/>
            <a:p>
              <a:pPr marL="90170" marR="229870" algn="just">
                <a:lnSpc>
                  <a:spcPct val="99500"/>
                </a:lnSpc>
                <a:spcBef>
                  <a:spcPts val="360"/>
                </a:spcBef>
              </a:pPr>
              <a:r>
                <a:rPr sz="1100" dirty="0">
                  <a:latin typeface="Calibri"/>
                  <a:cs typeface="Calibri"/>
                </a:rPr>
                <a:t>To</a:t>
              </a:r>
              <a:r>
                <a:rPr sz="1100" spc="15" dirty="0">
                  <a:latin typeface="Calibri"/>
                  <a:cs typeface="Calibri"/>
                </a:rPr>
                <a:t> </a:t>
              </a:r>
              <a:r>
                <a:rPr sz="1100" dirty="0">
                  <a:latin typeface="Calibri"/>
                  <a:cs typeface="Calibri"/>
                </a:rPr>
                <a:t>open</a:t>
              </a:r>
              <a:r>
                <a:rPr sz="1100" spc="-20" dirty="0">
                  <a:latin typeface="Calibri"/>
                  <a:cs typeface="Calibri"/>
                </a:rPr>
                <a:t> </a:t>
              </a:r>
              <a:r>
                <a:rPr sz="1100" dirty="0">
                  <a:latin typeface="Calibri"/>
                  <a:cs typeface="Calibri"/>
                </a:rPr>
                <a:t>a</a:t>
              </a:r>
              <a:r>
                <a:rPr sz="1100" spc="20" dirty="0">
                  <a:latin typeface="Calibri"/>
                  <a:cs typeface="Calibri"/>
                </a:rPr>
                <a:t> </a:t>
              </a:r>
              <a:r>
                <a:rPr sz="1100" dirty="0">
                  <a:latin typeface="Calibri"/>
                  <a:cs typeface="Calibri"/>
                </a:rPr>
                <a:t>new</a:t>
              </a:r>
              <a:r>
                <a:rPr sz="1100" spc="20" dirty="0">
                  <a:latin typeface="Calibri"/>
                  <a:cs typeface="Calibri"/>
                </a:rPr>
                <a:t> </a:t>
              </a:r>
              <a:r>
                <a:rPr sz="1100" spc="-10" dirty="0">
                  <a:latin typeface="Calibri"/>
                  <a:cs typeface="Calibri"/>
                </a:rPr>
                <a:t>dashboard,</a:t>
              </a:r>
              <a:r>
                <a:rPr sz="1100" spc="-40" dirty="0">
                  <a:latin typeface="Calibri"/>
                  <a:cs typeface="Calibri"/>
                </a:rPr>
                <a:t> </a:t>
              </a:r>
              <a:r>
                <a:rPr sz="1100" dirty="0">
                  <a:latin typeface="Calibri"/>
                  <a:cs typeface="Calibri"/>
                </a:rPr>
                <a:t>use</a:t>
              </a:r>
              <a:r>
                <a:rPr sz="1100" spc="20" dirty="0">
                  <a:latin typeface="Calibri"/>
                  <a:cs typeface="Calibri"/>
                </a:rPr>
                <a:t> </a:t>
              </a:r>
              <a:r>
                <a:rPr sz="1100" spc="-25" dirty="0">
                  <a:latin typeface="Calibri"/>
                  <a:cs typeface="Calibri"/>
                </a:rPr>
                <a:t>the </a:t>
              </a:r>
              <a:r>
                <a:rPr sz="1100" dirty="0">
                  <a:latin typeface="Calibri"/>
                  <a:cs typeface="Calibri"/>
                </a:rPr>
                <a:t>“New”</a:t>
              </a:r>
              <a:r>
                <a:rPr sz="1100" spc="50" dirty="0">
                  <a:latin typeface="Calibri"/>
                  <a:cs typeface="Calibri"/>
                </a:rPr>
                <a:t> </a:t>
              </a:r>
              <a:r>
                <a:rPr sz="1100" dirty="0">
                  <a:latin typeface="Calibri"/>
                  <a:cs typeface="Calibri"/>
                </a:rPr>
                <a:t>drop</a:t>
              </a:r>
              <a:r>
                <a:rPr sz="1100" spc="40" dirty="0">
                  <a:latin typeface="Calibri"/>
                  <a:cs typeface="Calibri"/>
                </a:rPr>
                <a:t> </a:t>
              </a:r>
              <a:r>
                <a:rPr sz="1100" dirty="0">
                  <a:latin typeface="Calibri"/>
                  <a:cs typeface="Calibri"/>
                </a:rPr>
                <a:t>down</a:t>
              </a:r>
              <a:r>
                <a:rPr sz="1100" spc="30" dirty="0">
                  <a:latin typeface="Calibri"/>
                  <a:cs typeface="Calibri"/>
                </a:rPr>
                <a:t> </a:t>
              </a:r>
              <a:r>
                <a:rPr sz="1100" dirty="0">
                  <a:latin typeface="Calibri"/>
                  <a:cs typeface="Calibri"/>
                </a:rPr>
                <a:t>menu</a:t>
              </a:r>
              <a:r>
                <a:rPr sz="1100" spc="35" dirty="0">
                  <a:latin typeface="Calibri"/>
                  <a:cs typeface="Calibri"/>
                </a:rPr>
                <a:t> </a:t>
              </a:r>
              <a:r>
                <a:rPr sz="1100" dirty="0">
                  <a:latin typeface="Calibri"/>
                  <a:cs typeface="Calibri"/>
                </a:rPr>
                <a:t>from</a:t>
              </a:r>
              <a:r>
                <a:rPr sz="1100" spc="40" dirty="0">
                  <a:latin typeface="Calibri"/>
                  <a:cs typeface="Calibri"/>
                </a:rPr>
                <a:t> </a:t>
              </a:r>
              <a:r>
                <a:rPr sz="1100" spc="-25" dirty="0">
                  <a:latin typeface="Calibri"/>
                  <a:cs typeface="Calibri"/>
                </a:rPr>
                <a:t>the </a:t>
              </a:r>
              <a:r>
                <a:rPr sz="1100" dirty="0">
                  <a:latin typeface="Calibri"/>
                  <a:cs typeface="Calibri"/>
                </a:rPr>
                <a:t>top</a:t>
              </a:r>
              <a:r>
                <a:rPr sz="1100" spc="-15" dirty="0">
                  <a:latin typeface="Calibri"/>
                  <a:cs typeface="Calibri"/>
                </a:rPr>
                <a:t> </a:t>
              </a:r>
              <a:r>
                <a:rPr sz="1100" dirty="0">
                  <a:latin typeface="Calibri"/>
                  <a:cs typeface="Calibri"/>
                </a:rPr>
                <a:t>navigation</a:t>
              </a:r>
              <a:r>
                <a:rPr sz="1100" spc="-10" dirty="0">
                  <a:latin typeface="Calibri"/>
                  <a:cs typeface="Calibri"/>
                </a:rPr>
                <a:t> </a:t>
              </a:r>
              <a:r>
                <a:rPr sz="1100" spc="-20" dirty="0">
                  <a:latin typeface="Calibri"/>
                  <a:cs typeface="Calibri"/>
                </a:rPr>
                <a:t>bar.</a:t>
              </a:r>
              <a:endParaRPr sz="1100">
                <a:latin typeface="Calibri"/>
                <a:cs typeface="Calibri"/>
              </a:endParaRPr>
            </a:p>
          </p:txBody>
        </p:sp>
        <p:sp>
          <p:nvSpPr>
            <p:cNvPr id="13" name="object 13"/>
            <p:cNvSpPr txBox="1"/>
            <p:nvPr/>
          </p:nvSpPr>
          <p:spPr>
            <a:xfrm>
              <a:off x="2743200" y="2202281"/>
              <a:ext cx="2057400" cy="685800"/>
            </a:xfrm>
            <a:prstGeom prst="rect">
              <a:avLst/>
            </a:prstGeom>
            <a:ln w="25400">
              <a:solidFill>
                <a:srgbClr val="DDAD21"/>
              </a:solidFill>
            </a:ln>
          </p:spPr>
          <p:txBody>
            <a:bodyPr vert="horz" wrap="square" lIns="0" tIns="83820" rIns="0" bIns="0" rtlCol="0">
              <a:spAutoFit/>
            </a:bodyPr>
            <a:lstStyle/>
            <a:p>
              <a:pPr marL="90170" marR="410209">
                <a:lnSpc>
                  <a:spcPct val="99500"/>
                </a:lnSpc>
                <a:spcBef>
                  <a:spcPts val="660"/>
                </a:spcBef>
              </a:pPr>
              <a:r>
                <a:rPr sz="1100" dirty="0">
                  <a:latin typeface="Calibri"/>
                  <a:cs typeface="Calibri"/>
                </a:rPr>
                <a:t>Create</a:t>
              </a:r>
              <a:r>
                <a:rPr sz="1100" spc="-20" dirty="0">
                  <a:latin typeface="Calibri"/>
                  <a:cs typeface="Calibri"/>
                </a:rPr>
                <a:t> </a:t>
              </a:r>
              <a:r>
                <a:rPr sz="1100" dirty="0">
                  <a:latin typeface="Calibri"/>
                  <a:cs typeface="Calibri"/>
                </a:rPr>
                <a:t>and</a:t>
              </a:r>
              <a:r>
                <a:rPr sz="1100" spc="-15" dirty="0">
                  <a:latin typeface="Calibri"/>
                  <a:cs typeface="Calibri"/>
                </a:rPr>
                <a:t> </a:t>
              </a:r>
              <a:r>
                <a:rPr sz="1100" dirty="0">
                  <a:latin typeface="Calibri"/>
                  <a:cs typeface="Calibri"/>
                </a:rPr>
                <a:t>save</a:t>
              </a:r>
              <a:r>
                <a:rPr sz="1100" spc="-20" dirty="0">
                  <a:latin typeface="Calibri"/>
                  <a:cs typeface="Calibri"/>
                </a:rPr>
                <a:t> </a:t>
              </a:r>
              <a:r>
                <a:rPr sz="1100" dirty="0">
                  <a:latin typeface="Calibri"/>
                  <a:cs typeface="Calibri"/>
                </a:rPr>
                <a:t>your</a:t>
              </a:r>
              <a:r>
                <a:rPr sz="1100" spc="-5" dirty="0">
                  <a:latin typeface="Calibri"/>
                  <a:cs typeface="Calibri"/>
                </a:rPr>
                <a:t> </a:t>
              </a:r>
              <a:r>
                <a:rPr sz="1100" spc="-25" dirty="0">
                  <a:latin typeface="Calibri"/>
                  <a:cs typeface="Calibri"/>
                </a:rPr>
                <a:t>new </a:t>
              </a:r>
              <a:r>
                <a:rPr sz="1100" spc="-10" dirty="0">
                  <a:latin typeface="Calibri"/>
                  <a:cs typeface="Calibri"/>
                </a:rPr>
                <a:t>dashboard</a:t>
              </a:r>
              <a:r>
                <a:rPr sz="1100" spc="-25" dirty="0">
                  <a:latin typeface="Calibri"/>
                  <a:cs typeface="Calibri"/>
                </a:rPr>
                <a:t> </a:t>
              </a:r>
              <a:r>
                <a:rPr sz="1100" spc="-10" dirty="0">
                  <a:latin typeface="Calibri"/>
                  <a:cs typeface="Calibri"/>
                </a:rPr>
                <a:t>to</a:t>
              </a:r>
              <a:r>
                <a:rPr sz="1100" spc="-20" dirty="0">
                  <a:latin typeface="Calibri"/>
                  <a:cs typeface="Calibri"/>
                </a:rPr>
                <a:t> </a:t>
              </a:r>
              <a:r>
                <a:rPr sz="1100" spc="-10" dirty="0">
                  <a:latin typeface="Calibri"/>
                  <a:cs typeface="Calibri"/>
                </a:rPr>
                <a:t>your</a:t>
              </a:r>
              <a:r>
                <a:rPr sz="1100" spc="-25" dirty="0">
                  <a:latin typeface="Calibri"/>
                  <a:cs typeface="Calibri"/>
                </a:rPr>
                <a:t> </a:t>
              </a:r>
              <a:r>
                <a:rPr sz="1100" spc="-10" dirty="0">
                  <a:latin typeface="Calibri"/>
                  <a:cs typeface="Calibri"/>
                </a:rPr>
                <a:t>personal folder.</a:t>
              </a:r>
              <a:endParaRPr sz="1100">
                <a:latin typeface="Calibri"/>
                <a:cs typeface="Calibri"/>
              </a:endParaRPr>
            </a:p>
          </p:txBody>
        </p:sp>
      </p:gr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Creating</a:t>
            </a:r>
            <a:r>
              <a:rPr spc="-90" dirty="0"/>
              <a:t> </a:t>
            </a:r>
            <a:r>
              <a:rPr dirty="0"/>
              <a:t>a</a:t>
            </a:r>
            <a:r>
              <a:rPr spc="-100" dirty="0"/>
              <a:t> </a:t>
            </a:r>
            <a:r>
              <a:rPr spc="-10" dirty="0"/>
              <a:t>Dashboard</a:t>
            </a:r>
          </a:p>
          <a:p>
            <a:pPr marL="12700">
              <a:lnSpc>
                <a:spcPct val="100000"/>
              </a:lnSpc>
              <a:spcBef>
                <a:spcPts val="25"/>
              </a:spcBef>
            </a:pPr>
            <a:r>
              <a:rPr b="0" i="1" dirty="0">
                <a:latin typeface="Calibri"/>
                <a:cs typeface="Calibri"/>
              </a:rPr>
              <a:t>2</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3</a:t>
            </a:r>
          </a:p>
        </p:txBody>
      </p:sp>
      <p:sp>
        <p:nvSpPr>
          <p:cNvPr id="3" name="object 3"/>
          <p:cNvSpPr txBox="1"/>
          <p:nvPr/>
        </p:nvSpPr>
        <p:spPr>
          <a:xfrm>
            <a:off x="764540" y="1392681"/>
            <a:ext cx="7680959" cy="511175"/>
          </a:xfrm>
          <a:prstGeom prst="rect">
            <a:avLst/>
          </a:prstGeom>
        </p:spPr>
        <p:txBody>
          <a:bodyPr vert="horz" wrap="square" lIns="0" tIns="20955" rIns="0" bIns="0" rtlCol="0">
            <a:spAutoFit/>
          </a:bodyPr>
          <a:lstStyle/>
          <a:p>
            <a:pPr marL="12700" marR="5080">
              <a:lnSpc>
                <a:spcPts val="1910"/>
              </a:lnSpc>
              <a:spcBef>
                <a:spcPts val="165"/>
              </a:spcBef>
            </a:pPr>
            <a:r>
              <a:rPr sz="1600" dirty="0">
                <a:latin typeface="Calibri"/>
                <a:cs typeface="Calibri"/>
              </a:rPr>
              <a:t>Customize</a:t>
            </a:r>
            <a:r>
              <a:rPr sz="1600" spc="-40"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design</a:t>
            </a:r>
            <a:r>
              <a:rPr sz="1600" spc="-30" dirty="0">
                <a:latin typeface="Calibri"/>
                <a:cs typeface="Calibri"/>
              </a:rPr>
              <a:t> </a:t>
            </a:r>
            <a:r>
              <a:rPr sz="1600" dirty="0">
                <a:latin typeface="Calibri"/>
                <a:cs typeface="Calibri"/>
              </a:rPr>
              <a:t>of</a:t>
            </a:r>
            <a:r>
              <a:rPr sz="1600" spc="-35" dirty="0">
                <a:latin typeface="Calibri"/>
                <a:cs typeface="Calibri"/>
              </a:rPr>
              <a:t> </a:t>
            </a:r>
            <a:r>
              <a:rPr sz="1600" dirty="0">
                <a:latin typeface="Calibri"/>
                <a:cs typeface="Calibri"/>
              </a:rPr>
              <a:t>an</a:t>
            </a:r>
            <a:r>
              <a:rPr sz="1600" spc="-35" dirty="0">
                <a:latin typeface="Calibri"/>
                <a:cs typeface="Calibri"/>
              </a:rPr>
              <a:t> </a:t>
            </a:r>
            <a:r>
              <a:rPr sz="1600" dirty="0">
                <a:latin typeface="Calibri"/>
                <a:cs typeface="Calibri"/>
              </a:rPr>
              <a:t>ad</a:t>
            </a:r>
            <a:r>
              <a:rPr sz="1600" spc="-35" dirty="0">
                <a:latin typeface="Calibri"/>
                <a:cs typeface="Calibri"/>
              </a:rPr>
              <a:t> </a:t>
            </a:r>
            <a:r>
              <a:rPr sz="1600" dirty="0">
                <a:latin typeface="Calibri"/>
                <a:cs typeface="Calibri"/>
              </a:rPr>
              <a:t>hoc</a:t>
            </a:r>
            <a:r>
              <a:rPr sz="1600" spc="-35" dirty="0">
                <a:latin typeface="Calibri"/>
                <a:cs typeface="Calibri"/>
              </a:rPr>
              <a:t> </a:t>
            </a:r>
            <a:r>
              <a:rPr sz="1600" dirty="0">
                <a:latin typeface="Calibri"/>
                <a:cs typeface="Calibri"/>
              </a:rPr>
              <a:t>dashboard</a:t>
            </a:r>
            <a:r>
              <a:rPr sz="1600" spc="-35" dirty="0">
                <a:latin typeface="Calibri"/>
                <a:cs typeface="Calibri"/>
              </a:rPr>
              <a:t> </a:t>
            </a:r>
            <a:r>
              <a:rPr sz="1600" dirty="0">
                <a:latin typeface="Calibri"/>
                <a:cs typeface="Calibri"/>
              </a:rPr>
              <a:t>by</a:t>
            </a:r>
            <a:r>
              <a:rPr sz="1600" spc="-25" dirty="0">
                <a:latin typeface="Calibri"/>
                <a:cs typeface="Calibri"/>
              </a:rPr>
              <a:t> </a:t>
            </a:r>
            <a:r>
              <a:rPr sz="1600" dirty="0">
                <a:latin typeface="Calibri"/>
                <a:cs typeface="Calibri"/>
              </a:rPr>
              <a:t>selecting</a:t>
            </a:r>
            <a:r>
              <a:rPr sz="1600" spc="-30"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columns,</a:t>
            </a:r>
            <a:r>
              <a:rPr sz="1600" spc="-35" dirty="0">
                <a:latin typeface="Calibri"/>
                <a:cs typeface="Calibri"/>
              </a:rPr>
              <a:t> </a:t>
            </a:r>
            <a:r>
              <a:rPr sz="1600" dirty="0">
                <a:latin typeface="Calibri"/>
                <a:cs typeface="Calibri"/>
              </a:rPr>
              <a:t>sections,</a:t>
            </a:r>
            <a:r>
              <a:rPr sz="1600" spc="-35" dirty="0">
                <a:latin typeface="Calibri"/>
                <a:cs typeface="Calibri"/>
              </a:rPr>
              <a:t> </a:t>
            </a:r>
            <a:r>
              <a:rPr sz="1600" dirty="0">
                <a:latin typeface="Calibri"/>
                <a:cs typeface="Calibri"/>
              </a:rPr>
              <a:t>and</a:t>
            </a:r>
            <a:r>
              <a:rPr sz="1600" spc="-30" dirty="0">
                <a:latin typeface="Calibri"/>
                <a:cs typeface="Calibri"/>
              </a:rPr>
              <a:t> </a:t>
            </a:r>
            <a:r>
              <a:rPr sz="1600" dirty="0">
                <a:latin typeface="Calibri"/>
                <a:cs typeface="Calibri"/>
              </a:rPr>
              <a:t>text</a:t>
            </a:r>
            <a:r>
              <a:rPr sz="1600" spc="-30" dirty="0">
                <a:latin typeface="Calibri"/>
                <a:cs typeface="Calibri"/>
              </a:rPr>
              <a:t> </a:t>
            </a:r>
            <a:r>
              <a:rPr sz="1600" spc="-25" dirty="0">
                <a:latin typeface="Calibri"/>
                <a:cs typeface="Calibri"/>
              </a:rPr>
              <a:t>to </a:t>
            </a:r>
            <a:r>
              <a:rPr sz="1600" dirty="0">
                <a:latin typeface="Calibri"/>
                <a:cs typeface="Calibri"/>
              </a:rPr>
              <a:t>include</a:t>
            </a:r>
            <a:r>
              <a:rPr sz="1600" spc="-80"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dashboard.</a:t>
            </a:r>
            <a:r>
              <a:rPr sz="1600" spc="-55" dirty="0">
                <a:latin typeface="Calibri"/>
                <a:cs typeface="Calibri"/>
              </a:rPr>
              <a:t> </a:t>
            </a:r>
            <a:r>
              <a:rPr sz="1600" dirty="0">
                <a:latin typeface="Calibri"/>
                <a:cs typeface="Calibri"/>
              </a:rPr>
              <a:t>You</a:t>
            </a:r>
            <a:r>
              <a:rPr sz="1600" spc="-50" dirty="0">
                <a:latin typeface="Calibri"/>
                <a:cs typeface="Calibri"/>
              </a:rPr>
              <a:t> </a:t>
            </a:r>
            <a:r>
              <a:rPr sz="1600" dirty="0">
                <a:latin typeface="Calibri"/>
                <a:cs typeface="Calibri"/>
              </a:rPr>
              <a:t>can</a:t>
            </a:r>
            <a:r>
              <a:rPr sz="1600" spc="-65" dirty="0">
                <a:latin typeface="Calibri"/>
                <a:cs typeface="Calibri"/>
              </a:rPr>
              <a:t> </a:t>
            </a:r>
            <a:r>
              <a:rPr sz="1600" dirty="0">
                <a:latin typeface="Calibri"/>
                <a:cs typeface="Calibri"/>
              </a:rPr>
              <a:t>also</a:t>
            </a:r>
            <a:r>
              <a:rPr sz="1600" spc="-65" dirty="0">
                <a:latin typeface="Calibri"/>
                <a:cs typeface="Calibri"/>
              </a:rPr>
              <a:t> </a:t>
            </a:r>
            <a:r>
              <a:rPr sz="1600" dirty="0">
                <a:latin typeface="Calibri"/>
                <a:cs typeface="Calibri"/>
              </a:rPr>
              <a:t>select</a:t>
            </a:r>
            <a:r>
              <a:rPr sz="1600" spc="-40" dirty="0">
                <a:latin typeface="Calibri"/>
                <a:cs typeface="Calibri"/>
              </a:rPr>
              <a:t> </a:t>
            </a:r>
            <a:r>
              <a:rPr sz="1600" dirty="0">
                <a:latin typeface="Calibri"/>
                <a:cs typeface="Calibri"/>
              </a:rPr>
              <a:t>the</a:t>
            </a:r>
            <a:r>
              <a:rPr sz="1600" spc="-50" dirty="0">
                <a:latin typeface="Calibri"/>
                <a:cs typeface="Calibri"/>
              </a:rPr>
              <a:t> </a:t>
            </a:r>
            <a:r>
              <a:rPr sz="1600" dirty="0">
                <a:latin typeface="Calibri"/>
                <a:cs typeface="Calibri"/>
              </a:rPr>
              <a:t>display</a:t>
            </a:r>
            <a:r>
              <a:rPr sz="1600" spc="-90" dirty="0">
                <a:latin typeface="Calibri"/>
                <a:cs typeface="Calibri"/>
              </a:rPr>
              <a:t> </a:t>
            </a:r>
            <a:r>
              <a:rPr sz="1600" dirty="0">
                <a:latin typeface="Calibri"/>
                <a:cs typeface="Calibri"/>
              </a:rPr>
              <a:t>position</a:t>
            </a:r>
            <a:r>
              <a:rPr sz="1600" spc="-65" dirty="0">
                <a:latin typeface="Calibri"/>
                <a:cs typeface="Calibri"/>
              </a:rPr>
              <a:t> </a:t>
            </a:r>
            <a:r>
              <a:rPr sz="1600" dirty="0">
                <a:latin typeface="Calibri"/>
                <a:cs typeface="Calibri"/>
              </a:rPr>
              <a:t>of</a:t>
            </a:r>
            <a:r>
              <a:rPr sz="1600" spc="-40" dirty="0">
                <a:latin typeface="Calibri"/>
                <a:cs typeface="Calibri"/>
              </a:rPr>
              <a:t> </a:t>
            </a:r>
            <a:r>
              <a:rPr sz="1600" dirty="0">
                <a:latin typeface="Calibri"/>
                <a:cs typeface="Calibri"/>
              </a:rPr>
              <a:t>reports</a:t>
            </a:r>
            <a:r>
              <a:rPr sz="1600" spc="-25"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the</a:t>
            </a:r>
            <a:r>
              <a:rPr sz="1600" spc="-50" dirty="0">
                <a:latin typeface="Calibri"/>
                <a:cs typeface="Calibri"/>
              </a:rPr>
              <a:t> </a:t>
            </a:r>
            <a:r>
              <a:rPr sz="1600" spc="-10" dirty="0">
                <a:latin typeface="Calibri"/>
                <a:cs typeface="Calibri"/>
              </a:rPr>
              <a:t>dashboard.</a:t>
            </a:r>
            <a:endParaRPr sz="1600">
              <a:latin typeface="Calibri"/>
              <a:cs typeface="Calibri"/>
            </a:endParaRPr>
          </a:p>
        </p:txBody>
      </p:sp>
      <p:grpSp>
        <p:nvGrpSpPr>
          <p:cNvPr id="23" name="Group 22" descr="Slide titled “Creating a Dashboard 2 of 3.” The screen displays an Insight dashboard editing interface. Annotations explain how to drag and drop columns and sections into the dashboard layout and populate them with common or ad hoc reports from the catalog. The design shows two  columns and four sections, each containing labeled sections such as “Employee Type,” “Position Status,” “Pay Plan Grade by PATCO,” and “Work Schedule.”">
            <a:extLst>
              <a:ext uri="{FF2B5EF4-FFF2-40B4-BE49-F238E27FC236}">
                <a16:creationId xmlns:a16="http://schemas.microsoft.com/office/drawing/2014/main" id="{012B78F8-A385-A388-71BF-FD9EF9B8FB5F}"/>
              </a:ext>
            </a:extLst>
          </p:cNvPr>
          <p:cNvGrpSpPr/>
          <p:nvPr/>
        </p:nvGrpSpPr>
        <p:grpSpPr>
          <a:xfrm>
            <a:off x="316865" y="1980310"/>
            <a:ext cx="8560435" cy="4572000"/>
            <a:chOff x="316865" y="1980310"/>
            <a:chExt cx="8560435" cy="4572000"/>
          </a:xfrm>
        </p:grpSpPr>
        <p:grpSp>
          <p:nvGrpSpPr>
            <p:cNvPr id="4" name="object 4"/>
            <p:cNvGrpSpPr/>
            <p:nvPr/>
          </p:nvGrpSpPr>
          <p:grpSpPr>
            <a:xfrm>
              <a:off x="316865" y="2575623"/>
              <a:ext cx="8560435" cy="3381375"/>
              <a:chOff x="316865" y="2575623"/>
              <a:chExt cx="8560435" cy="3381375"/>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345351" y="2757550"/>
                <a:ext cx="8531352" cy="3040380"/>
              </a:xfrm>
              <a:prstGeom prst="rect">
                <a:avLst/>
              </a:prstGeom>
            </p:spPr>
          </p:pic>
          <p:pic>
            <p:nvPicPr>
              <p:cNvPr id="6" name="object 6" descr="Clean screenshot of the Insight dashboard editing interface titled “My Dashboard - page 1.” The layout includes two columns and four sections. Section 1 contains “Employee Type,” Section 2 contains “Pay Plan Grade by PATCO,” Section 3 contains “Position Status,” and Section 4 contains “Work Schedule.” The left pane shows dashboard objects such as Columns, Sections, and Embedded Content, as well as a catalog tree with saved dashboard folders."/>
              <p:cNvPicPr/>
              <p:nvPr/>
            </p:nvPicPr>
            <p:blipFill>
              <a:blip r:embed="rId3" cstate="print"/>
              <a:stretch>
                <a:fillRect/>
              </a:stretch>
            </p:blipFill>
            <p:spPr>
              <a:xfrm>
                <a:off x="332689" y="2745435"/>
                <a:ext cx="8509000" cy="3017520"/>
              </a:xfrm>
              <a:prstGeom prst="rect">
                <a:avLst/>
              </a:prstGeom>
            </p:spPr>
          </p:pic>
          <p:sp>
            <p:nvSpPr>
              <p:cNvPr id="7" name="object 7"/>
              <p:cNvSpPr/>
              <p:nvPr/>
            </p:nvSpPr>
            <p:spPr>
              <a:xfrm>
                <a:off x="324802" y="2737548"/>
                <a:ext cx="8518525" cy="3027045"/>
              </a:xfrm>
              <a:custGeom>
                <a:avLst/>
                <a:gdLst/>
                <a:ahLst/>
                <a:cxnLst/>
                <a:rect l="l" t="t" r="r" b="b"/>
                <a:pathLst>
                  <a:path w="8518525" h="3027045">
                    <a:moveTo>
                      <a:pt x="0" y="3027045"/>
                    </a:moveTo>
                    <a:lnTo>
                      <a:pt x="8518525" y="3027045"/>
                    </a:lnTo>
                    <a:lnTo>
                      <a:pt x="8518525" y="0"/>
                    </a:lnTo>
                    <a:lnTo>
                      <a:pt x="0" y="0"/>
                    </a:lnTo>
                    <a:lnTo>
                      <a:pt x="0" y="3027045"/>
                    </a:lnTo>
                    <a:close/>
                  </a:path>
                </a:pathLst>
              </a:custGeom>
              <a:ln w="9525">
                <a:solidFill>
                  <a:srgbClr val="000000"/>
                </a:solidFill>
              </a:ln>
            </p:spPr>
            <p:txBody>
              <a:bodyPr wrap="square" lIns="0" tIns="0" rIns="0" bIns="0" rtlCol="0"/>
              <a:lstStyle/>
              <a:p>
                <a:endParaRPr/>
              </a:p>
            </p:txBody>
          </p:sp>
          <p:sp>
            <p:nvSpPr>
              <p:cNvPr id="8" name="object 8"/>
              <p:cNvSpPr/>
              <p:nvPr/>
            </p:nvSpPr>
            <p:spPr>
              <a:xfrm>
                <a:off x="2272665" y="2666110"/>
                <a:ext cx="1231265" cy="465455"/>
              </a:xfrm>
              <a:custGeom>
                <a:avLst/>
                <a:gdLst/>
                <a:ahLst/>
                <a:cxnLst/>
                <a:rect l="l" t="t" r="r" b="b"/>
                <a:pathLst>
                  <a:path w="1231264" h="465455">
                    <a:moveTo>
                      <a:pt x="0" y="0"/>
                    </a:moveTo>
                    <a:lnTo>
                      <a:pt x="1230757" y="447548"/>
                    </a:lnTo>
                  </a:path>
                  <a:path w="1231264" h="465455">
                    <a:moveTo>
                      <a:pt x="1167257" y="371221"/>
                    </a:moveTo>
                    <a:lnTo>
                      <a:pt x="1230757" y="447548"/>
                    </a:lnTo>
                    <a:lnTo>
                      <a:pt x="1133094" y="465200"/>
                    </a:lnTo>
                  </a:path>
                </a:pathLst>
              </a:custGeom>
              <a:ln w="28575">
                <a:solidFill>
                  <a:srgbClr val="DDAD21"/>
                </a:solidFill>
              </a:ln>
            </p:spPr>
            <p:txBody>
              <a:bodyPr wrap="square" lIns="0" tIns="0" rIns="0" bIns="0" rtlCol="0"/>
              <a:lstStyle/>
              <a:p>
                <a:endParaRPr/>
              </a:p>
            </p:txBody>
          </p:sp>
          <p:sp>
            <p:nvSpPr>
              <p:cNvPr id="9" name="object 9"/>
              <p:cNvSpPr/>
              <p:nvPr/>
            </p:nvSpPr>
            <p:spPr>
              <a:xfrm>
                <a:off x="329565" y="3123310"/>
                <a:ext cx="4876800" cy="2514600"/>
              </a:xfrm>
              <a:custGeom>
                <a:avLst/>
                <a:gdLst/>
                <a:ahLst/>
                <a:cxnLst/>
                <a:rect l="l" t="t" r="r" b="b"/>
                <a:pathLst>
                  <a:path w="4876800" h="2514600">
                    <a:moveTo>
                      <a:pt x="1523999" y="2514600"/>
                    </a:moveTo>
                    <a:lnTo>
                      <a:pt x="4876800" y="2514600"/>
                    </a:lnTo>
                    <a:lnTo>
                      <a:pt x="4876800" y="0"/>
                    </a:lnTo>
                    <a:lnTo>
                      <a:pt x="1523999" y="0"/>
                    </a:lnTo>
                    <a:lnTo>
                      <a:pt x="1523999" y="2514600"/>
                    </a:lnTo>
                    <a:close/>
                  </a:path>
                  <a:path w="4876800" h="2514600">
                    <a:moveTo>
                      <a:pt x="0" y="304800"/>
                    </a:moveTo>
                    <a:lnTo>
                      <a:pt x="609600" y="304800"/>
                    </a:lnTo>
                    <a:lnTo>
                      <a:pt x="609600" y="76200"/>
                    </a:lnTo>
                    <a:lnTo>
                      <a:pt x="0" y="76200"/>
                    </a:lnTo>
                    <a:lnTo>
                      <a:pt x="0" y="304800"/>
                    </a:lnTo>
                    <a:close/>
                  </a:path>
                </a:pathLst>
              </a:custGeom>
              <a:ln w="25400">
                <a:solidFill>
                  <a:srgbClr val="DDAD21"/>
                </a:solidFill>
              </a:ln>
            </p:spPr>
            <p:txBody>
              <a:bodyPr wrap="square" lIns="0" tIns="0" rIns="0" bIns="0" rtlCol="0"/>
              <a:lstStyle/>
              <a:p>
                <a:endParaRPr/>
              </a:p>
            </p:txBody>
          </p:sp>
          <p:sp>
            <p:nvSpPr>
              <p:cNvPr id="10" name="object 10"/>
              <p:cNvSpPr/>
              <p:nvPr/>
            </p:nvSpPr>
            <p:spPr>
              <a:xfrm>
                <a:off x="964615" y="2589910"/>
                <a:ext cx="5969000" cy="760730"/>
              </a:xfrm>
              <a:custGeom>
                <a:avLst/>
                <a:gdLst/>
                <a:ahLst/>
                <a:cxnLst/>
                <a:rect l="l" t="t" r="r" b="b"/>
                <a:pathLst>
                  <a:path w="5969000" h="760729">
                    <a:moveTo>
                      <a:pt x="1308049" y="76200"/>
                    </a:moveTo>
                    <a:lnTo>
                      <a:pt x="0" y="711580"/>
                    </a:lnTo>
                  </a:path>
                  <a:path w="5969000" h="760729">
                    <a:moveTo>
                      <a:pt x="55257" y="629158"/>
                    </a:moveTo>
                    <a:lnTo>
                      <a:pt x="0" y="711580"/>
                    </a:lnTo>
                    <a:lnTo>
                      <a:pt x="98958" y="719074"/>
                    </a:lnTo>
                  </a:path>
                  <a:path w="5969000" h="760729">
                    <a:moveTo>
                      <a:pt x="4317949" y="0"/>
                    </a:moveTo>
                    <a:lnTo>
                      <a:pt x="5968568" y="750315"/>
                    </a:lnTo>
                  </a:path>
                  <a:path w="5969000" h="760729">
                    <a:moveTo>
                      <a:pt x="5911291" y="669289"/>
                    </a:moveTo>
                    <a:lnTo>
                      <a:pt x="5968568" y="750315"/>
                    </a:lnTo>
                    <a:lnTo>
                      <a:pt x="5869889" y="760349"/>
                    </a:lnTo>
                  </a:path>
                </a:pathLst>
              </a:custGeom>
              <a:ln w="28575">
                <a:solidFill>
                  <a:srgbClr val="DDAD21"/>
                </a:solidFill>
              </a:ln>
            </p:spPr>
            <p:txBody>
              <a:bodyPr wrap="square" lIns="0" tIns="0" rIns="0" bIns="0" rtlCol="0"/>
              <a:lstStyle/>
              <a:p>
                <a:endParaRPr/>
              </a:p>
            </p:txBody>
          </p:sp>
          <p:sp>
            <p:nvSpPr>
              <p:cNvPr id="11" name="object 11"/>
              <p:cNvSpPr/>
              <p:nvPr/>
            </p:nvSpPr>
            <p:spPr>
              <a:xfrm>
                <a:off x="5358765" y="3351910"/>
                <a:ext cx="3200400" cy="914400"/>
              </a:xfrm>
              <a:custGeom>
                <a:avLst/>
                <a:gdLst/>
                <a:ahLst/>
                <a:cxnLst/>
                <a:rect l="l" t="t" r="r" b="b"/>
                <a:pathLst>
                  <a:path w="3200400" h="914400">
                    <a:moveTo>
                      <a:pt x="0" y="914400"/>
                    </a:moveTo>
                    <a:lnTo>
                      <a:pt x="3200400" y="914400"/>
                    </a:lnTo>
                    <a:lnTo>
                      <a:pt x="3200400" y="0"/>
                    </a:lnTo>
                    <a:lnTo>
                      <a:pt x="0" y="0"/>
                    </a:lnTo>
                    <a:lnTo>
                      <a:pt x="0" y="914400"/>
                    </a:lnTo>
                    <a:close/>
                  </a:path>
                </a:pathLst>
              </a:custGeom>
              <a:ln w="25400">
                <a:solidFill>
                  <a:srgbClr val="DDAD21"/>
                </a:solidFill>
              </a:ln>
            </p:spPr>
            <p:txBody>
              <a:bodyPr wrap="square" lIns="0" tIns="0" rIns="0" bIns="0" rtlCol="0"/>
              <a:lstStyle/>
              <a:p>
                <a:endParaRPr/>
              </a:p>
            </p:txBody>
          </p:sp>
          <p:sp>
            <p:nvSpPr>
              <p:cNvPr id="12" name="object 12"/>
              <p:cNvSpPr/>
              <p:nvPr/>
            </p:nvSpPr>
            <p:spPr>
              <a:xfrm>
                <a:off x="4685665" y="5096509"/>
                <a:ext cx="2275205" cy="846455"/>
              </a:xfrm>
              <a:custGeom>
                <a:avLst/>
                <a:gdLst/>
                <a:ahLst/>
                <a:cxnLst/>
                <a:rect l="l" t="t" r="r" b="b"/>
                <a:pathLst>
                  <a:path w="2275204" h="846454">
                    <a:moveTo>
                      <a:pt x="0" y="846201"/>
                    </a:moveTo>
                    <a:lnTo>
                      <a:pt x="2275205" y="17652"/>
                    </a:lnTo>
                  </a:path>
                  <a:path w="2275204" h="846454">
                    <a:moveTo>
                      <a:pt x="2211705" y="93979"/>
                    </a:moveTo>
                    <a:lnTo>
                      <a:pt x="2275205" y="17652"/>
                    </a:lnTo>
                    <a:lnTo>
                      <a:pt x="2177541" y="0"/>
                    </a:lnTo>
                  </a:path>
                </a:pathLst>
              </a:custGeom>
              <a:ln w="28575">
                <a:solidFill>
                  <a:srgbClr val="DDAD21"/>
                </a:solidFill>
              </a:ln>
            </p:spPr>
            <p:txBody>
              <a:bodyPr wrap="square" lIns="0" tIns="0" rIns="0" bIns="0" rtlCol="0"/>
              <a:lstStyle/>
              <a:p>
                <a:endParaRPr/>
              </a:p>
            </p:txBody>
          </p:sp>
          <p:sp>
            <p:nvSpPr>
              <p:cNvPr id="13" name="object 13"/>
              <p:cNvSpPr/>
              <p:nvPr/>
            </p:nvSpPr>
            <p:spPr>
              <a:xfrm>
                <a:off x="6501765" y="4571110"/>
                <a:ext cx="971550" cy="533400"/>
              </a:xfrm>
              <a:custGeom>
                <a:avLst/>
                <a:gdLst/>
                <a:ahLst/>
                <a:cxnLst/>
                <a:rect l="l" t="t" r="r" b="b"/>
                <a:pathLst>
                  <a:path w="971550" h="533400">
                    <a:moveTo>
                      <a:pt x="0" y="533400"/>
                    </a:moveTo>
                    <a:lnTo>
                      <a:pt x="971270" y="533400"/>
                    </a:lnTo>
                    <a:lnTo>
                      <a:pt x="971270" y="0"/>
                    </a:lnTo>
                    <a:lnTo>
                      <a:pt x="0" y="0"/>
                    </a:lnTo>
                    <a:lnTo>
                      <a:pt x="0" y="533400"/>
                    </a:lnTo>
                    <a:close/>
                  </a:path>
                </a:pathLst>
              </a:custGeom>
              <a:ln w="25400">
                <a:solidFill>
                  <a:srgbClr val="DDAD21"/>
                </a:solidFill>
              </a:ln>
            </p:spPr>
            <p:txBody>
              <a:bodyPr wrap="square" lIns="0" tIns="0" rIns="0" bIns="0" rtlCol="0"/>
              <a:lstStyle/>
              <a:p>
                <a:endParaRPr/>
              </a:p>
            </p:txBody>
          </p:sp>
          <p:sp>
            <p:nvSpPr>
              <p:cNvPr id="14" name="object 14"/>
              <p:cNvSpPr/>
              <p:nvPr/>
            </p:nvSpPr>
            <p:spPr>
              <a:xfrm>
                <a:off x="1046441" y="5715876"/>
                <a:ext cx="3639820" cy="227329"/>
              </a:xfrm>
              <a:custGeom>
                <a:avLst/>
                <a:gdLst/>
                <a:ahLst/>
                <a:cxnLst/>
                <a:rect l="l" t="t" r="r" b="b"/>
                <a:pathLst>
                  <a:path w="3639820" h="227329">
                    <a:moveTo>
                      <a:pt x="3639223" y="226834"/>
                    </a:moveTo>
                    <a:lnTo>
                      <a:pt x="0" y="0"/>
                    </a:lnTo>
                  </a:path>
                </a:pathLst>
              </a:custGeom>
              <a:ln w="28575">
                <a:solidFill>
                  <a:srgbClr val="DDAD21"/>
                </a:solidFill>
              </a:ln>
            </p:spPr>
            <p:txBody>
              <a:bodyPr wrap="square" lIns="0" tIns="0" rIns="0" bIns="0" rtlCol="0"/>
              <a:lstStyle/>
              <a:p>
                <a:endParaRPr/>
              </a:p>
            </p:txBody>
          </p:sp>
          <p:sp>
            <p:nvSpPr>
              <p:cNvPr id="15" name="object 15"/>
              <p:cNvSpPr/>
              <p:nvPr/>
            </p:nvSpPr>
            <p:spPr>
              <a:xfrm>
                <a:off x="1046441" y="5671299"/>
                <a:ext cx="88900" cy="100330"/>
              </a:xfrm>
              <a:custGeom>
                <a:avLst/>
                <a:gdLst/>
                <a:ahLst/>
                <a:cxnLst/>
                <a:rect l="l" t="t" r="r" b="b"/>
                <a:pathLst>
                  <a:path w="88900" h="100329">
                    <a:moveTo>
                      <a:pt x="82448" y="99822"/>
                    </a:moveTo>
                    <a:lnTo>
                      <a:pt x="0" y="44577"/>
                    </a:lnTo>
                    <a:lnTo>
                      <a:pt x="88671" y="0"/>
                    </a:lnTo>
                  </a:path>
                </a:pathLst>
              </a:custGeom>
              <a:ln w="28573">
                <a:solidFill>
                  <a:srgbClr val="DDAD21"/>
                </a:solidFill>
              </a:ln>
            </p:spPr>
            <p:txBody>
              <a:bodyPr wrap="square" lIns="0" tIns="0" rIns="0" bIns="0" rtlCol="0"/>
              <a:lstStyle/>
              <a:p>
                <a:endParaRPr/>
              </a:p>
            </p:txBody>
          </p:sp>
          <p:sp>
            <p:nvSpPr>
              <p:cNvPr id="16" name="object 16"/>
              <p:cNvSpPr/>
              <p:nvPr/>
            </p:nvSpPr>
            <p:spPr>
              <a:xfrm>
                <a:off x="335254" y="4799710"/>
                <a:ext cx="1365885" cy="914400"/>
              </a:xfrm>
              <a:custGeom>
                <a:avLst/>
                <a:gdLst/>
                <a:ahLst/>
                <a:cxnLst/>
                <a:rect l="l" t="t" r="r" b="b"/>
                <a:pathLst>
                  <a:path w="1365885" h="914400">
                    <a:moveTo>
                      <a:pt x="0" y="914400"/>
                    </a:moveTo>
                    <a:lnTo>
                      <a:pt x="1365885" y="914400"/>
                    </a:lnTo>
                    <a:lnTo>
                      <a:pt x="1365885" y="0"/>
                    </a:lnTo>
                    <a:lnTo>
                      <a:pt x="0" y="0"/>
                    </a:lnTo>
                    <a:lnTo>
                      <a:pt x="0" y="914400"/>
                    </a:lnTo>
                    <a:close/>
                  </a:path>
                </a:pathLst>
              </a:custGeom>
              <a:ln w="25400">
                <a:solidFill>
                  <a:srgbClr val="DDAD21"/>
                </a:solidFill>
              </a:ln>
            </p:spPr>
            <p:txBody>
              <a:bodyPr wrap="square" lIns="0" tIns="0" rIns="0" bIns="0" rtlCol="0"/>
              <a:lstStyle/>
              <a:p>
                <a:endParaRPr/>
              </a:p>
            </p:txBody>
          </p:sp>
        </p:grpSp>
        <p:sp>
          <p:nvSpPr>
            <p:cNvPr id="17" name="object 17"/>
            <p:cNvSpPr txBox="1"/>
            <p:nvPr/>
          </p:nvSpPr>
          <p:spPr>
            <a:xfrm>
              <a:off x="3504565" y="5942710"/>
              <a:ext cx="2362200" cy="609600"/>
            </a:xfrm>
            <a:prstGeom prst="rect">
              <a:avLst/>
            </a:prstGeom>
            <a:ln w="25400">
              <a:solidFill>
                <a:srgbClr val="DDAD21"/>
              </a:solidFill>
            </a:ln>
          </p:spPr>
          <p:txBody>
            <a:bodyPr vert="horz" wrap="square" lIns="0" tIns="48260" rIns="0" bIns="0" rtlCol="0">
              <a:spAutoFit/>
            </a:bodyPr>
            <a:lstStyle/>
            <a:p>
              <a:pPr marL="90805" marR="377825">
                <a:lnSpc>
                  <a:spcPct val="99200"/>
                </a:lnSpc>
                <a:spcBef>
                  <a:spcPts val="380"/>
                </a:spcBef>
              </a:pPr>
              <a:r>
                <a:rPr sz="1100" dirty="0">
                  <a:latin typeface="Calibri"/>
                  <a:cs typeface="Calibri"/>
                </a:rPr>
                <a:t>Drag</a:t>
              </a:r>
              <a:r>
                <a:rPr sz="1100" spc="-35" dirty="0">
                  <a:latin typeface="Calibri"/>
                  <a:cs typeface="Calibri"/>
                </a:rPr>
                <a:t> </a:t>
              </a:r>
              <a:r>
                <a:rPr sz="1100" dirty="0">
                  <a:latin typeface="Calibri"/>
                  <a:cs typeface="Calibri"/>
                </a:rPr>
                <a:t>and</a:t>
              </a:r>
              <a:r>
                <a:rPr sz="1100" spc="-30" dirty="0">
                  <a:latin typeface="Calibri"/>
                  <a:cs typeface="Calibri"/>
                </a:rPr>
                <a:t> </a:t>
              </a:r>
              <a:r>
                <a:rPr sz="1100" dirty="0">
                  <a:latin typeface="Calibri"/>
                  <a:cs typeface="Calibri"/>
                </a:rPr>
                <a:t>drop</a:t>
              </a:r>
              <a:r>
                <a:rPr sz="1100" spc="-45" dirty="0">
                  <a:latin typeface="Calibri"/>
                  <a:cs typeface="Calibri"/>
                </a:rPr>
                <a:t> </a:t>
              </a:r>
              <a:r>
                <a:rPr sz="1100" dirty="0">
                  <a:latin typeface="Calibri"/>
                  <a:cs typeface="Calibri"/>
                </a:rPr>
                <a:t>common</a:t>
              </a:r>
              <a:r>
                <a:rPr sz="1100" spc="-80" dirty="0">
                  <a:latin typeface="Calibri"/>
                  <a:cs typeface="Calibri"/>
                </a:rPr>
                <a:t> </a:t>
              </a:r>
              <a:r>
                <a:rPr sz="1100" dirty="0">
                  <a:latin typeface="Calibri"/>
                  <a:cs typeface="Calibri"/>
                </a:rPr>
                <a:t>or</a:t>
              </a:r>
              <a:r>
                <a:rPr sz="1100" spc="-40" dirty="0">
                  <a:latin typeface="Calibri"/>
                  <a:cs typeface="Calibri"/>
                </a:rPr>
                <a:t> </a:t>
              </a:r>
              <a:r>
                <a:rPr sz="1100" dirty="0">
                  <a:latin typeface="Calibri"/>
                  <a:cs typeface="Calibri"/>
                </a:rPr>
                <a:t>ad</a:t>
              </a:r>
              <a:r>
                <a:rPr sz="1100" spc="-25" dirty="0">
                  <a:latin typeface="Calibri"/>
                  <a:cs typeface="Calibri"/>
                </a:rPr>
                <a:t> hoc </a:t>
              </a:r>
              <a:r>
                <a:rPr sz="1100" dirty="0">
                  <a:latin typeface="Calibri"/>
                  <a:cs typeface="Calibri"/>
                </a:rPr>
                <a:t>reports</a:t>
              </a:r>
              <a:r>
                <a:rPr sz="1100" spc="-25" dirty="0">
                  <a:latin typeface="Calibri"/>
                  <a:cs typeface="Calibri"/>
                </a:rPr>
                <a:t> </a:t>
              </a:r>
              <a:r>
                <a:rPr sz="1100" dirty="0">
                  <a:latin typeface="Calibri"/>
                  <a:cs typeface="Calibri"/>
                </a:rPr>
                <a:t>from</a:t>
              </a:r>
              <a:r>
                <a:rPr sz="1100" spc="-15" dirty="0">
                  <a:latin typeface="Calibri"/>
                  <a:cs typeface="Calibri"/>
                </a:rPr>
                <a:t> </a:t>
              </a:r>
              <a:r>
                <a:rPr sz="1100" dirty="0">
                  <a:latin typeface="Calibri"/>
                  <a:cs typeface="Calibri"/>
                </a:rPr>
                <a:t>your</a:t>
              </a:r>
              <a:r>
                <a:rPr sz="1100" spc="-5" dirty="0">
                  <a:latin typeface="Calibri"/>
                  <a:cs typeface="Calibri"/>
                </a:rPr>
                <a:t> </a:t>
              </a:r>
              <a:r>
                <a:rPr sz="1100" dirty="0">
                  <a:latin typeface="Calibri"/>
                  <a:cs typeface="Calibri"/>
                </a:rPr>
                <a:t>catalog</a:t>
              </a:r>
              <a:r>
                <a:rPr sz="1100" spc="-15" dirty="0">
                  <a:latin typeface="Calibri"/>
                  <a:cs typeface="Calibri"/>
                </a:rPr>
                <a:t> </a:t>
              </a:r>
              <a:r>
                <a:rPr sz="1100" dirty="0">
                  <a:latin typeface="Calibri"/>
                  <a:cs typeface="Calibri"/>
                </a:rPr>
                <a:t>to</a:t>
              </a:r>
              <a:r>
                <a:rPr sz="1100" spc="-5" dirty="0">
                  <a:latin typeface="Calibri"/>
                  <a:cs typeface="Calibri"/>
                </a:rPr>
                <a:t> </a:t>
              </a:r>
              <a:r>
                <a:rPr sz="1100" spc="-25" dirty="0">
                  <a:latin typeface="Calibri"/>
                  <a:cs typeface="Calibri"/>
                </a:rPr>
                <a:t>the </a:t>
              </a:r>
              <a:r>
                <a:rPr sz="1100" dirty="0">
                  <a:latin typeface="Calibri"/>
                  <a:cs typeface="Calibri"/>
                </a:rPr>
                <a:t>dashboard</a:t>
              </a:r>
              <a:r>
                <a:rPr sz="1100" spc="-15" dirty="0">
                  <a:latin typeface="Calibri"/>
                  <a:cs typeface="Calibri"/>
                </a:rPr>
                <a:t> </a:t>
              </a:r>
              <a:r>
                <a:rPr sz="1100" spc="-10" dirty="0">
                  <a:latin typeface="Calibri"/>
                  <a:cs typeface="Calibri"/>
                </a:rPr>
                <a:t>panes.</a:t>
              </a:r>
              <a:endParaRPr sz="1100">
                <a:latin typeface="Calibri"/>
                <a:cs typeface="Calibri"/>
              </a:endParaRPr>
            </a:p>
          </p:txBody>
        </p:sp>
        <p:sp>
          <p:nvSpPr>
            <p:cNvPr id="18" name="object 18"/>
            <p:cNvSpPr txBox="1"/>
            <p:nvPr/>
          </p:nvSpPr>
          <p:spPr>
            <a:xfrm>
              <a:off x="4368165" y="2056510"/>
              <a:ext cx="1828800" cy="533400"/>
            </a:xfrm>
            <a:prstGeom prst="rect">
              <a:avLst/>
            </a:prstGeom>
            <a:ln w="25400">
              <a:solidFill>
                <a:srgbClr val="DDAD21"/>
              </a:solidFill>
            </a:ln>
          </p:spPr>
          <p:txBody>
            <a:bodyPr vert="horz" wrap="square" lIns="0" tIns="14604" rIns="0" bIns="0" rtlCol="0">
              <a:spAutoFit/>
            </a:bodyPr>
            <a:lstStyle/>
            <a:p>
              <a:pPr marL="92710" marR="147955">
                <a:lnSpc>
                  <a:spcPts val="1310"/>
                </a:lnSpc>
                <a:spcBef>
                  <a:spcPts val="114"/>
                </a:spcBef>
              </a:pPr>
              <a:r>
                <a:rPr sz="1100" dirty="0">
                  <a:latin typeface="Calibri"/>
                  <a:cs typeface="Calibri"/>
                </a:rPr>
                <a:t>Sections</a:t>
              </a:r>
              <a:r>
                <a:rPr sz="1100" spc="-55" dirty="0">
                  <a:latin typeface="Calibri"/>
                  <a:cs typeface="Calibri"/>
                </a:rPr>
                <a:t> </a:t>
              </a:r>
              <a:r>
                <a:rPr sz="1100" spc="-10" dirty="0">
                  <a:latin typeface="Calibri"/>
                  <a:cs typeface="Calibri"/>
                </a:rPr>
                <a:t>divide</a:t>
              </a:r>
              <a:r>
                <a:rPr sz="1100" spc="-20" dirty="0">
                  <a:latin typeface="Calibri"/>
                  <a:cs typeface="Calibri"/>
                </a:rPr>
                <a:t> </a:t>
              </a:r>
              <a:r>
                <a:rPr sz="1100" spc="-10" dirty="0">
                  <a:latin typeface="Calibri"/>
                  <a:cs typeface="Calibri"/>
                </a:rPr>
                <a:t>columns</a:t>
              </a:r>
              <a:r>
                <a:rPr sz="1100" spc="-45" dirty="0">
                  <a:latin typeface="Calibri"/>
                  <a:cs typeface="Calibri"/>
                </a:rPr>
                <a:t> </a:t>
              </a:r>
              <a:r>
                <a:rPr sz="1100" spc="-25" dirty="0">
                  <a:latin typeface="Calibri"/>
                  <a:cs typeface="Calibri"/>
                </a:rPr>
                <a:t>and </a:t>
              </a:r>
              <a:r>
                <a:rPr sz="1100" dirty="0">
                  <a:latin typeface="Calibri"/>
                  <a:cs typeface="Calibri"/>
                </a:rPr>
                <a:t>provide</a:t>
              </a:r>
              <a:r>
                <a:rPr sz="1100" spc="-5" dirty="0">
                  <a:latin typeface="Calibri"/>
                  <a:cs typeface="Calibri"/>
                </a:rPr>
                <a:t> </a:t>
              </a:r>
              <a:r>
                <a:rPr sz="1100" dirty="0">
                  <a:latin typeface="Calibri"/>
                  <a:cs typeface="Calibri"/>
                </a:rPr>
                <a:t>space to</a:t>
              </a:r>
              <a:r>
                <a:rPr sz="1100" spc="5" dirty="0">
                  <a:latin typeface="Calibri"/>
                  <a:cs typeface="Calibri"/>
                </a:rPr>
                <a:t> </a:t>
              </a:r>
              <a:r>
                <a:rPr sz="1100" spc="-25" dirty="0">
                  <a:latin typeface="Calibri"/>
                  <a:cs typeface="Calibri"/>
                </a:rPr>
                <a:t>add </a:t>
              </a:r>
              <a:r>
                <a:rPr sz="1100" spc="-10" dirty="0">
                  <a:latin typeface="Calibri"/>
                  <a:cs typeface="Calibri"/>
                </a:rPr>
                <a:t>reports.</a:t>
              </a:r>
              <a:endParaRPr sz="1100">
                <a:latin typeface="Calibri"/>
                <a:cs typeface="Calibri"/>
              </a:endParaRPr>
            </a:p>
          </p:txBody>
        </p:sp>
        <p:sp>
          <p:nvSpPr>
            <p:cNvPr id="19" name="object 19"/>
            <p:cNvSpPr txBox="1"/>
            <p:nvPr/>
          </p:nvSpPr>
          <p:spPr>
            <a:xfrm>
              <a:off x="1243964" y="1980310"/>
              <a:ext cx="2057400" cy="685800"/>
            </a:xfrm>
            <a:prstGeom prst="rect">
              <a:avLst/>
            </a:prstGeom>
            <a:ln w="25400">
              <a:solidFill>
                <a:srgbClr val="DDAD21"/>
              </a:solidFill>
            </a:ln>
          </p:spPr>
          <p:txBody>
            <a:bodyPr vert="horz" wrap="square" lIns="0" tIns="90805" rIns="0" bIns="0" rtlCol="0">
              <a:spAutoFit/>
            </a:bodyPr>
            <a:lstStyle/>
            <a:p>
              <a:pPr marL="92710" marR="250825">
                <a:lnSpc>
                  <a:spcPts val="1310"/>
                </a:lnSpc>
                <a:spcBef>
                  <a:spcPts val="715"/>
                </a:spcBef>
              </a:pPr>
              <a:r>
                <a:rPr sz="1100" dirty="0">
                  <a:latin typeface="Calibri"/>
                  <a:cs typeface="Calibri"/>
                </a:rPr>
                <a:t>Drag</a:t>
              </a:r>
              <a:r>
                <a:rPr sz="1100" spc="-20" dirty="0">
                  <a:latin typeface="Calibri"/>
                  <a:cs typeface="Calibri"/>
                </a:rPr>
                <a:t> </a:t>
              </a:r>
              <a:r>
                <a:rPr sz="1100" dirty="0">
                  <a:latin typeface="Calibri"/>
                  <a:cs typeface="Calibri"/>
                </a:rPr>
                <a:t>and</a:t>
              </a:r>
              <a:r>
                <a:rPr sz="1100" spc="-15" dirty="0">
                  <a:latin typeface="Calibri"/>
                  <a:cs typeface="Calibri"/>
                </a:rPr>
                <a:t> </a:t>
              </a:r>
              <a:r>
                <a:rPr sz="1100" dirty="0">
                  <a:latin typeface="Calibri"/>
                  <a:cs typeface="Calibri"/>
                </a:rPr>
                <a:t>drop</a:t>
              </a:r>
              <a:r>
                <a:rPr sz="1100" spc="-25" dirty="0">
                  <a:latin typeface="Calibri"/>
                  <a:cs typeface="Calibri"/>
                </a:rPr>
                <a:t> </a:t>
              </a:r>
              <a:r>
                <a:rPr sz="1100" spc="-10" dirty="0">
                  <a:latin typeface="Calibri"/>
                  <a:cs typeface="Calibri"/>
                </a:rPr>
                <a:t>dashboard </a:t>
              </a:r>
              <a:r>
                <a:rPr sz="1100" dirty="0">
                  <a:latin typeface="Calibri"/>
                  <a:cs typeface="Calibri"/>
                </a:rPr>
                <a:t>objects</a:t>
              </a:r>
              <a:r>
                <a:rPr sz="1100" spc="-45" dirty="0">
                  <a:latin typeface="Calibri"/>
                  <a:cs typeface="Calibri"/>
                </a:rPr>
                <a:t> </a:t>
              </a:r>
              <a:r>
                <a:rPr sz="1100" spc="-10" dirty="0">
                  <a:latin typeface="Calibri"/>
                  <a:cs typeface="Calibri"/>
                </a:rPr>
                <a:t>such</a:t>
              </a:r>
              <a:r>
                <a:rPr sz="1100" spc="-45" dirty="0">
                  <a:latin typeface="Calibri"/>
                  <a:cs typeface="Calibri"/>
                </a:rPr>
                <a:t> </a:t>
              </a:r>
              <a:r>
                <a:rPr sz="1100" dirty="0">
                  <a:latin typeface="Calibri"/>
                  <a:cs typeface="Calibri"/>
                </a:rPr>
                <a:t>as</a:t>
              </a:r>
              <a:r>
                <a:rPr sz="1100" spc="-15" dirty="0">
                  <a:latin typeface="Calibri"/>
                  <a:cs typeface="Calibri"/>
                </a:rPr>
                <a:t> </a:t>
              </a:r>
              <a:r>
                <a:rPr sz="1100" spc="-10" dirty="0">
                  <a:latin typeface="Calibri"/>
                  <a:cs typeface="Calibri"/>
                </a:rPr>
                <a:t>columns</a:t>
              </a:r>
              <a:r>
                <a:rPr sz="1100" spc="-45" dirty="0">
                  <a:latin typeface="Calibri"/>
                  <a:cs typeface="Calibri"/>
                </a:rPr>
                <a:t> </a:t>
              </a:r>
              <a:r>
                <a:rPr sz="1100" dirty="0">
                  <a:latin typeface="Calibri"/>
                  <a:cs typeface="Calibri"/>
                </a:rPr>
                <a:t>to</a:t>
              </a:r>
              <a:r>
                <a:rPr sz="1100" spc="-40" dirty="0">
                  <a:latin typeface="Calibri"/>
                  <a:cs typeface="Calibri"/>
                </a:rPr>
                <a:t> </a:t>
              </a:r>
              <a:r>
                <a:rPr sz="1100" spc="-25" dirty="0">
                  <a:latin typeface="Calibri"/>
                  <a:cs typeface="Calibri"/>
                </a:rPr>
                <a:t>the </a:t>
              </a:r>
              <a:r>
                <a:rPr sz="1100" dirty="0">
                  <a:latin typeface="Calibri"/>
                  <a:cs typeface="Calibri"/>
                </a:rPr>
                <a:t>staging</a:t>
              </a:r>
              <a:r>
                <a:rPr sz="1100" spc="-25" dirty="0">
                  <a:latin typeface="Calibri"/>
                  <a:cs typeface="Calibri"/>
                </a:rPr>
                <a:t> </a:t>
              </a:r>
              <a:r>
                <a:rPr sz="1100" spc="-10" dirty="0">
                  <a:latin typeface="Calibri"/>
                  <a:cs typeface="Calibri"/>
                </a:rPr>
                <a:t>area.</a:t>
              </a:r>
              <a:endParaRPr sz="1100">
                <a:latin typeface="Calibri"/>
                <a:cs typeface="Calibri"/>
              </a:endParaRPr>
            </a:p>
          </p:txBody>
        </p:sp>
      </p:gr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21</a:t>
            </a:fld>
            <a:endParaRPr spc="-25"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Creating</a:t>
            </a:r>
            <a:r>
              <a:rPr spc="-90" dirty="0"/>
              <a:t> </a:t>
            </a:r>
            <a:r>
              <a:rPr dirty="0"/>
              <a:t>a</a:t>
            </a:r>
            <a:r>
              <a:rPr spc="-100" dirty="0"/>
              <a:t> </a:t>
            </a:r>
            <a:r>
              <a:rPr spc="-10" dirty="0"/>
              <a:t>Dashboard</a:t>
            </a:r>
          </a:p>
          <a:p>
            <a:pPr marL="12700">
              <a:lnSpc>
                <a:spcPct val="100000"/>
              </a:lnSpc>
              <a:spcBef>
                <a:spcPts val="25"/>
              </a:spcBef>
            </a:pPr>
            <a:r>
              <a:rPr b="0" i="1" dirty="0">
                <a:latin typeface="Calibri"/>
                <a:cs typeface="Calibri"/>
              </a:rPr>
              <a:t>3</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3</a:t>
            </a:r>
          </a:p>
        </p:txBody>
      </p:sp>
      <p:sp>
        <p:nvSpPr>
          <p:cNvPr id="10" name="object 10"/>
          <p:cNvSpPr txBox="1"/>
          <p:nvPr/>
        </p:nvSpPr>
        <p:spPr>
          <a:xfrm>
            <a:off x="764540" y="1392681"/>
            <a:ext cx="7690484" cy="753745"/>
          </a:xfrm>
          <a:prstGeom prst="rect">
            <a:avLst/>
          </a:prstGeom>
        </p:spPr>
        <p:txBody>
          <a:bodyPr vert="horz" wrap="square" lIns="0" tIns="13335" rIns="0" bIns="0" rtlCol="0">
            <a:spAutoFit/>
          </a:bodyPr>
          <a:lstStyle/>
          <a:p>
            <a:pPr marL="12700" marR="5080">
              <a:lnSpc>
                <a:spcPct val="99500"/>
              </a:lnSpc>
              <a:spcBef>
                <a:spcPts val="105"/>
              </a:spcBef>
            </a:pPr>
            <a:r>
              <a:rPr sz="1600" spc="-10" dirty="0">
                <a:latin typeface="Calibri"/>
                <a:cs typeface="Calibri"/>
              </a:rPr>
              <a:t>Previewing</a:t>
            </a:r>
            <a:r>
              <a:rPr sz="1600" spc="-35"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completed</a:t>
            </a:r>
            <a:r>
              <a:rPr sz="1600" spc="-35" dirty="0">
                <a:latin typeface="Calibri"/>
                <a:cs typeface="Calibri"/>
              </a:rPr>
              <a:t> </a:t>
            </a:r>
            <a:r>
              <a:rPr sz="1600" dirty="0">
                <a:latin typeface="Calibri"/>
                <a:cs typeface="Calibri"/>
              </a:rPr>
              <a:t>dashboard</a:t>
            </a:r>
            <a:r>
              <a:rPr sz="1600" spc="-35" dirty="0">
                <a:latin typeface="Calibri"/>
                <a:cs typeface="Calibri"/>
              </a:rPr>
              <a:t> </a:t>
            </a:r>
            <a:r>
              <a:rPr sz="1600" dirty="0">
                <a:latin typeface="Calibri"/>
                <a:cs typeface="Calibri"/>
              </a:rPr>
              <a:t>displays</a:t>
            </a:r>
            <a:r>
              <a:rPr sz="1600" spc="-5" dirty="0">
                <a:latin typeface="Calibri"/>
                <a:cs typeface="Calibri"/>
              </a:rPr>
              <a:t> </a:t>
            </a:r>
            <a:r>
              <a:rPr sz="1600" dirty="0">
                <a:latin typeface="Calibri"/>
                <a:cs typeface="Calibri"/>
              </a:rPr>
              <a:t>all</a:t>
            </a:r>
            <a:r>
              <a:rPr sz="1600" spc="-30" dirty="0">
                <a:latin typeface="Calibri"/>
                <a:cs typeface="Calibri"/>
              </a:rPr>
              <a:t> </a:t>
            </a:r>
            <a:r>
              <a:rPr sz="1600" dirty="0">
                <a:latin typeface="Calibri"/>
                <a:cs typeface="Calibri"/>
              </a:rPr>
              <a:t>of</a:t>
            </a:r>
            <a:r>
              <a:rPr sz="1600" spc="-30" dirty="0">
                <a:latin typeface="Calibri"/>
                <a:cs typeface="Calibri"/>
              </a:rPr>
              <a:t> </a:t>
            </a:r>
            <a:r>
              <a:rPr sz="1600" dirty="0">
                <a:latin typeface="Calibri"/>
                <a:cs typeface="Calibri"/>
              </a:rPr>
              <a:t>the</a:t>
            </a:r>
            <a:r>
              <a:rPr sz="1600" spc="-35" dirty="0">
                <a:latin typeface="Calibri"/>
                <a:cs typeface="Calibri"/>
              </a:rPr>
              <a:t> </a:t>
            </a:r>
            <a:r>
              <a:rPr sz="1600" spc="-10" dirty="0">
                <a:latin typeface="Calibri"/>
                <a:cs typeface="Calibri"/>
              </a:rPr>
              <a:t>reports</a:t>
            </a:r>
            <a:r>
              <a:rPr sz="1600" spc="-35" dirty="0">
                <a:latin typeface="Calibri"/>
                <a:cs typeface="Calibri"/>
              </a:rPr>
              <a:t> </a:t>
            </a:r>
            <a:r>
              <a:rPr sz="1600" dirty="0">
                <a:latin typeface="Calibri"/>
                <a:cs typeface="Calibri"/>
              </a:rPr>
              <a:t>selected.</a:t>
            </a:r>
            <a:r>
              <a:rPr sz="1600" spc="-15" dirty="0">
                <a:latin typeface="Calibri"/>
                <a:cs typeface="Calibri"/>
              </a:rPr>
              <a:t> </a:t>
            </a:r>
            <a:r>
              <a:rPr sz="1600" dirty="0">
                <a:latin typeface="Calibri"/>
                <a:cs typeface="Calibri"/>
              </a:rPr>
              <a:t>The</a:t>
            </a:r>
            <a:r>
              <a:rPr sz="1600" spc="-35" dirty="0">
                <a:latin typeface="Calibri"/>
                <a:cs typeface="Calibri"/>
              </a:rPr>
              <a:t> </a:t>
            </a:r>
            <a:r>
              <a:rPr sz="1600" dirty="0">
                <a:latin typeface="Calibri"/>
                <a:cs typeface="Calibri"/>
              </a:rPr>
              <a:t>formatting</a:t>
            </a:r>
            <a:r>
              <a:rPr sz="1600" spc="-30" dirty="0">
                <a:latin typeface="Calibri"/>
                <a:cs typeface="Calibri"/>
              </a:rPr>
              <a:t> </a:t>
            </a:r>
            <a:r>
              <a:rPr sz="1600" spc="-25" dirty="0">
                <a:latin typeface="Calibri"/>
                <a:cs typeface="Calibri"/>
              </a:rPr>
              <a:t>of </a:t>
            </a:r>
            <a:r>
              <a:rPr sz="1600" dirty="0">
                <a:latin typeface="Calibri"/>
                <a:cs typeface="Calibri"/>
              </a:rPr>
              <a:t>each</a:t>
            </a:r>
            <a:r>
              <a:rPr sz="1600" spc="-50" dirty="0">
                <a:latin typeface="Calibri"/>
                <a:cs typeface="Calibri"/>
              </a:rPr>
              <a:t> </a:t>
            </a:r>
            <a:r>
              <a:rPr sz="1600" dirty="0">
                <a:latin typeface="Calibri"/>
                <a:cs typeface="Calibri"/>
              </a:rPr>
              <a:t>report,</a:t>
            </a:r>
            <a:r>
              <a:rPr sz="1600" spc="-35" dirty="0">
                <a:latin typeface="Calibri"/>
                <a:cs typeface="Calibri"/>
              </a:rPr>
              <a:t> </a:t>
            </a:r>
            <a:r>
              <a:rPr sz="1600" dirty="0">
                <a:latin typeface="Calibri"/>
                <a:cs typeface="Calibri"/>
              </a:rPr>
              <a:t>including</a:t>
            </a:r>
            <a:r>
              <a:rPr sz="1600" spc="-70" dirty="0">
                <a:latin typeface="Calibri"/>
                <a:cs typeface="Calibri"/>
              </a:rPr>
              <a:t> </a:t>
            </a:r>
            <a:r>
              <a:rPr sz="1600" dirty="0">
                <a:latin typeface="Calibri"/>
                <a:cs typeface="Calibri"/>
              </a:rPr>
              <a:t>whether</a:t>
            </a:r>
            <a:r>
              <a:rPr sz="1600" spc="-40" dirty="0">
                <a:latin typeface="Calibri"/>
                <a:cs typeface="Calibri"/>
              </a:rPr>
              <a:t> </a:t>
            </a:r>
            <a:r>
              <a:rPr sz="1600" dirty="0">
                <a:latin typeface="Calibri"/>
                <a:cs typeface="Calibri"/>
              </a:rPr>
              <a:t>it</a:t>
            </a:r>
            <a:r>
              <a:rPr sz="1600" spc="-45" dirty="0">
                <a:latin typeface="Calibri"/>
                <a:cs typeface="Calibri"/>
              </a:rPr>
              <a:t> </a:t>
            </a:r>
            <a:r>
              <a:rPr sz="1600" dirty="0">
                <a:latin typeface="Calibri"/>
                <a:cs typeface="Calibri"/>
              </a:rPr>
              <a:t>displays</a:t>
            </a:r>
            <a:r>
              <a:rPr sz="1600" spc="-85" dirty="0">
                <a:latin typeface="Calibri"/>
                <a:cs typeface="Calibri"/>
              </a:rPr>
              <a:t> </a:t>
            </a:r>
            <a:r>
              <a:rPr sz="1600" dirty="0">
                <a:latin typeface="Calibri"/>
                <a:cs typeface="Calibri"/>
              </a:rPr>
              <a:t>a</a:t>
            </a:r>
            <a:r>
              <a:rPr sz="1600" spc="-60" dirty="0">
                <a:latin typeface="Calibri"/>
                <a:cs typeface="Calibri"/>
              </a:rPr>
              <a:t> </a:t>
            </a:r>
            <a:r>
              <a:rPr sz="1600" dirty="0">
                <a:latin typeface="Calibri"/>
                <a:cs typeface="Calibri"/>
              </a:rPr>
              <a:t>graph</a:t>
            </a:r>
            <a:r>
              <a:rPr sz="1600" spc="-55" dirty="0">
                <a:latin typeface="Calibri"/>
                <a:cs typeface="Calibri"/>
              </a:rPr>
              <a:t> </a:t>
            </a:r>
            <a:r>
              <a:rPr sz="1600" dirty="0">
                <a:latin typeface="Calibri"/>
                <a:cs typeface="Calibri"/>
              </a:rPr>
              <a:t>or</a:t>
            </a:r>
            <a:r>
              <a:rPr sz="1600" spc="-45" dirty="0">
                <a:latin typeface="Calibri"/>
                <a:cs typeface="Calibri"/>
              </a:rPr>
              <a:t> </a:t>
            </a:r>
            <a:r>
              <a:rPr sz="1600" dirty="0">
                <a:latin typeface="Calibri"/>
                <a:cs typeface="Calibri"/>
              </a:rPr>
              <a:t>a</a:t>
            </a:r>
            <a:r>
              <a:rPr sz="1600" spc="-50" dirty="0">
                <a:latin typeface="Calibri"/>
                <a:cs typeface="Calibri"/>
              </a:rPr>
              <a:t> </a:t>
            </a:r>
            <a:r>
              <a:rPr sz="1600" dirty="0">
                <a:latin typeface="Calibri"/>
                <a:cs typeface="Calibri"/>
              </a:rPr>
              <a:t>table</a:t>
            </a:r>
            <a:r>
              <a:rPr sz="1600" spc="-60" dirty="0">
                <a:latin typeface="Calibri"/>
                <a:cs typeface="Calibri"/>
              </a:rPr>
              <a:t> </a:t>
            </a:r>
            <a:r>
              <a:rPr sz="1600" dirty="0">
                <a:latin typeface="Calibri"/>
                <a:cs typeface="Calibri"/>
              </a:rPr>
              <a:t>of</a:t>
            </a:r>
            <a:r>
              <a:rPr sz="1600" spc="-50" dirty="0">
                <a:latin typeface="Calibri"/>
                <a:cs typeface="Calibri"/>
              </a:rPr>
              <a:t> </a:t>
            </a:r>
            <a:r>
              <a:rPr sz="1600" dirty="0">
                <a:latin typeface="Calibri"/>
                <a:cs typeface="Calibri"/>
              </a:rPr>
              <a:t>data,</a:t>
            </a:r>
            <a:r>
              <a:rPr sz="1600" spc="-60" dirty="0">
                <a:latin typeface="Calibri"/>
                <a:cs typeface="Calibri"/>
              </a:rPr>
              <a:t> </a:t>
            </a:r>
            <a:r>
              <a:rPr sz="1600" dirty="0">
                <a:latin typeface="Calibri"/>
                <a:cs typeface="Calibri"/>
              </a:rPr>
              <a:t>is</a:t>
            </a:r>
            <a:r>
              <a:rPr sz="1600" spc="-65" dirty="0">
                <a:latin typeface="Calibri"/>
                <a:cs typeface="Calibri"/>
              </a:rPr>
              <a:t> </a:t>
            </a:r>
            <a:r>
              <a:rPr sz="1600" dirty="0">
                <a:latin typeface="Calibri"/>
                <a:cs typeface="Calibri"/>
              </a:rPr>
              <a:t>selected</a:t>
            </a:r>
            <a:r>
              <a:rPr sz="1600" spc="-35" dirty="0">
                <a:latin typeface="Calibri"/>
                <a:cs typeface="Calibri"/>
              </a:rPr>
              <a:t> </a:t>
            </a:r>
            <a:r>
              <a:rPr sz="1600" dirty="0">
                <a:latin typeface="Calibri"/>
                <a:cs typeface="Calibri"/>
              </a:rPr>
              <a:t>when</a:t>
            </a:r>
            <a:r>
              <a:rPr sz="1600" spc="-40" dirty="0">
                <a:latin typeface="Calibri"/>
                <a:cs typeface="Calibri"/>
              </a:rPr>
              <a:t> </a:t>
            </a:r>
            <a:r>
              <a:rPr sz="1600" spc="-10" dirty="0">
                <a:latin typeface="Calibri"/>
                <a:cs typeface="Calibri"/>
              </a:rPr>
              <a:t>building </a:t>
            </a:r>
            <a:r>
              <a:rPr sz="1600" dirty="0">
                <a:latin typeface="Calibri"/>
                <a:cs typeface="Calibri"/>
              </a:rPr>
              <a:t>the</a:t>
            </a:r>
            <a:r>
              <a:rPr sz="1600" spc="-30" dirty="0">
                <a:latin typeface="Calibri"/>
                <a:cs typeface="Calibri"/>
              </a:rPr>
              <a:t> </a:t>
            </a:r>
            <a:r>
              <a:rPr sz="1600" spc="-10" dirty="0">
                <a:latin typeface="Calibri"/>
                <a:cs typeface="Calibri"/>
              </a:rPr>
              <a:t>report.</a:t>
            </a:r>
            <a:endParaRPr sz="1600">
              <a:latin typeface="Calibri"/>
              <a:cs typeface="Calibri"/>
            </a:endParaRPr>
          </a:p>
        </p:txBody>
      </p:sp>
      <p:grpSp>
        <p:nvGrpSpPr>
          <p:cNvPr id="14" name="Group 13" descr="Slide titled “Creating a Dashboard 3 of 3.” The screenshot shows a preview of a completed Insight dashboard named “Employee Profile Dashboard 2.” It includes visual reports such as pie charts for Employee Type and Position Status, a bar chart for Pay Plan Grade by PATCO, and a pie chart for Work Schedule. An annotation highlights that each report appears as defined during the dashboard setup.">
            <a:extLst>
              <a:ext uri="{FF2B5EF4-FFF2-40B4-BE49-F238E27FC236}">
                <a16:creationId xmlns:a16="http://schemas.microsoft.com/office/drawing/2014/main" id="{B09891BA-7E40-9BC7-DE51-3CE707975FE4}"/>
              </a:ext>
            </a:extLst>
          </p:cNvPr>
          <p:cNvGrpSpPr/>
          <p:nvPr/>
        </p:nvGrpSpPr>
        <p:grpSpPr>
          <a:xfrm>
            <a:off x="752475" y="2133345"/>
            <a:ext cx="7766050" cy="4229417"/>
            <a:chOff x="752475" y="2133345"/>
            <a:chExt cx="7766050" cy="4229417"/>
          </a:xfrm>
        </p:grpSpPr>
        <p:grpSp>
          <p:nvGrpSpPr>
            <p:cNvPr id="2" name="object 2"/>
            <p:cNvGrpSpPr/>
            <p:nvPr/>
          </p:nvGrpSpPr>
          <p:grpSpPr>
            <a:xfrm>
              <a:off x="752475" y="2500058"/>
              <a:ext cx="7766050" cy="3862704"/>
              <a:chOff x="752475" y="2500058"/>
              <a:chExt cx="7766050" cy="3862704"/>
            </a:xfrm>
          </p:grpSpPr>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777240" y="2758198"/>
                <a:ext cx="7741284" cy="3604260"/>
              </a:xfrm>
              <a:prstGeom prst="rect">
                <a:avLst/>
              </a:prstGeom>
            </p:spPr>
          </p:pic>
          <p:pic>
            <p:nvPicPr>
              <p:cNvPr id="4" name="object 4" descr="A screenshot of the Insight “Employee Profile Dashboard 2” shows four visual reports. The top left displays a pie chart for Employee Type, the top right shows Position Status, the bottom left presents a bar chart titled “Pay Plan-Grade by PATCO” filtered to ADMINISTRATIVE using a slider, and the bottom right shows a pie chart for Work Schedule. A radio button filter for Org (DS, FY, RR) appears on the left."/>
              <p:cNvPicPr/>
              <p:nvPr/>
            </p:nvPicPr>
            <p:blipFill>
              <a:blip r:embed="rId3" cstate="print"/>
              <a:stretch>
                <a:fillRect/>
              </a:stretch>
            </p:blipFill>
            <p:spPr>
              <a:xfrm>
                <a:off x="764870" y="2745828"/>
                <a:ext cx="7718933" cy="3581400"/>
              </a:xfrm>
              <a:prstGeom prst="rect">
                <a:avLst/>
              </a:prstGeom>
            </p:spPr>
          </p:pic>
          <p:sp>
            <p:nvSpPr>
              <p:cNvPr id="5" name="object 5"/>
              <p:cNvSpPr/>
              <p:nvPr/>
            </p:nvSpPr>
            <p:spPr>
              <a:xfrm>
                <a:off x="757237" y="2738196"/>
                <a:ext cx="7728584" cy="3590925"/>
              </a:xfrm>
              <a:custGeom>
                <a:avLst/>
                <a:gdLst/>
                <a:ahLst/>
                <a:cxnLst/>
                <a:rect l="l" t="t" r="r" b="b"/>
                <a:pathLst>
                  <a:path w="7728584" h="3590925">
                    <a:moveTo>
                      <a:pt x="0" y="3590925"/>
                    </a:moveTo>
                    <a:lnTo>
                      <a:pt x="7728458" y="3590925"/>
                    </a:lnTo>
                    <a:lnTo>
                      <a:pt x="7728458" y="0"/>
                    </a:lnTo>
                    <a:lnTo>
                      <a:pt x="0" y="0"/>
                    </a:lnTo>
                    <a:lnTo>
                      <a:pt x="0" y="3590925"/>
                    </a:lnTo>
                    <a:close/>
                  </a:path>
                </a:pathLst>
              </a:custGeom>
              <a:ln w="9525">
                <a:solidFill>
                  <a:srgbClr val="000000"/>
                </a:solidFill>
              </a:ln>
            </p:spPr>
            <p:txBody>
              <a:bodyPr wrap="square" lIns="0" tIns="0" rIns="0" bIns="0" rtlCol="0"/>
              <a:lstStyle/>
              <a:p>
                <a:endParaRPr/>
              </a:p>
            </p:txBody>
          </p:sp>
          <p:sp>
            <p:nvSpPr>
              <p:cNvPr id="6" name="object 6"/>
              <p:cNvSpPr/>
              <p:nvPr/>
            </p:nvSpPr>
            <p:spPr>
              <a:xfrm>
                <a:off x="3789045" y="2514345"/>
                <a:ext cx="516255" cy="663575"/>
              </a:xfrm>
              <a:custGeom>
                <a:avLst/>
                <a:gdLst/>
                <a:ahLst/>
                <a:cxnLst/>
                <a:rect l="l" t="t" r="r" b="b"/>
                <a:pathLst>
                  <a:path w="516254" h="663575">
                    <a:moveTo>
                      <a:pt x="516000" y="0"/>
                    </a:moveTo>
                    <a:lnTo>
                      <a:pt x="0" y="663448"/>
                    </a:lnTo>
                  </a:path>
                  <a:path w="516254" h="663575">
                    <a:moveTo>
                      <a:pt x="13080" y="565150"/>
                    </a:moveTo>
                    <a:lnTo>
                      <a:pt x="0" y="663448"/>
                    </a:lnTo>
                    <a:lnTo>
                      <a:pt x="92075" y="626490"/>
                    </a:lnTo>
                  </a:path>
                </a:pathLst>
              </a:custGeom>
              <a:ln w="28575">
                <a:solidFill>
                  <a:srgbClr val="DDAD21"/>
                </a:solidFill>
              </a:ln>
            </p:spPr>
            <p:txBody>
              <a:bodyPr wrap="square" lIns="0" tIns="0" rIns="0" bIns="0" rtlCol="0"/>
              <a:lstStyle/>
              <a:p>
                <a:endParaRPr/>
              </a:p>
            </p:txBody>
          </p:sp>
          <p:sp>
            <p:nvSpPr>
              <p:cNvPr id="7" name="object 7"/>
              <p:cNvSpPr/>
              <p:nvPr/>
            </p:nvSpPr>
            <p:spPr>
              <a:xfrm>
                <a:off x="2285872" y="3200145"/>
                <a:ext cx="2971800" cy="1447800"/>
              </a:xfrm>
              <a:custGeom>
                <a:avLst/>
                <a:gdLst/>
                <a:ahLst/>
                <a:cxnLst/>
                <a:rect l="l" t="t" r="r" b="b"/>
                <a:pathLst>
                  <a:path w="2971800" h="1447800">
                    <a:moveTo>
                      <a:pt x="0" y="1447799"/>
                    </a:moveTo>
                    <a:lnTo>
                      <a:pt x="2971546" y="1447799"/>
                    </a:lnTo>
                    <a:lnTo>
                      <a:pt x="2971546" y="0"/>
                    </a:lnTo>
                    <a:lnTo>
                      <a:pt x="0" y="0"/>
                    </a:lnTo>
                    <a:lnTo>
                      <a:pt x="0" y="1447799"/>
                    </a:lnTo>
                    <a:close/>
                  </a:path>
                </a:pathLst>
              </a:custGeom>
              <a:ln w="25400">
                <a:solidFill>
                  <a:srgbClr val="DDAD21"/>
                </a:solidFill>
              </a:ln>
            </p:spPr>
            <p:txBody>
              <a:bodyPr wrap="square" lIns="0" tIns="0" rIns="0" bIns="0" rtlCol="0"/>
              <a:lstStyle/>
              <a:p>
                <a:endParaRPr/>
              </a:p>
            </p:txBody>
          </p:sp>
        </p:grpSp>
        <p:sp>
          <p:nvSpPr>
            <p:cNvPr id="8" name="object 8"/>
            <p:cNvSpPr txBox="1"/>
            <p:nvPr/>
          </p:nvSpPr>
          <p:spPr>
            <a:xfrm>
              <a:off x="3276346" y="2133345"/>
              <a:ext cx="2057400" cy="381000"/>
            </a:xfrm>
            <a:prstGeom prst="rect">
              <a:avLst/>
            </a:prstGeom>
            <a:ln w="25400">
              <a:solidFill>
                <a:srgbClr val="DDAD21"/>
              </a:solidFill>
            </a:ln>
          </p:spPr>
          <p:txBody>
            <a:bodyPr vert="horz" wrap="square" lIns="0" tIns="15240" rIns="0" bIns="0" rtlCol="0">
              <a:spAutoFit/>
            </a:bodyPr>
            <a:lstStyle/>
            <a:p>
              <a:pPr marL="90170" marR="220345">
                <a:lnSpc>
                  <a:spcPct val="100000"/>
                </a:lnSpc>
                <a:spcBef>
                  <a:spcPts val="120"/>
                </a:spcBef>
              </a:pPr>
              <a:r>
                <a:rPr sz="1100" spc="-10" dirty="0">
                  <a:latin typeface="Calibri"/>
                  <a:cs typeface="Calibri"/>
                </a:rPr>
                <a:t>Each</a:t>
              </a:r>
              <a:r>
                <a:rPr sz="1100" spc="-35" dirty="0">
                  <a:latin typeface="Calibri"/>
                  <a:cs typeface="Calibri"/>
                </a:rPr>
                <a:t> </a:t>
              </a:r>
              <a:r>
                <a:rPr sz="1100" spc="-10" dirty="0">
                  <a:latin typeface="Calibri"/>
                  <a:cs typeface="Calibri"/>
                </a:rPr>
                <a:t>report</a:t>
              </a:r>
              <a:r>
                <a:rPr sz="1100" spc="-30" dirty="0">
                  <a:latin typeface="Calibri"/>
                  <a:cs typeface="Calibri"/>
                </a:rPr>
                <a:t> </a:t>
              </a:r>
              <a:r>
                <a:rPr sz="1100" spc="-10" dirty="0">
                  <a:latin typeface="Calibri"/>
                  <a:cs typeface="Calibri"/>
                </a:rPr>
                <a:t>appears</a:t>
              </a:r>
              <a:r>
                <a:rPr sz="1100" spc="-15" dirty="0">
                  <a:latin typeface="Calibri"/>
                  <a:cs typeface="Calibri"/>
                </a:rPr>
                <a:t> </a:t>
              </a:r>
              <a:r>
                <a:rPr sz="1100" dirty="0">
                  <a:latin typeface="Calibri"/>
                  <a:cs typeface="Calibri"/>
                </a:rPr>
                <a:t>as</a:t>
              </a:r>
              <a:r>
                <a:rPr sz="1100" spc="-35" dirty="0">
                  <a:latin typeface="Calibri"/>
                  <a:cs typeface="Calibri"/>
                </a:rPr>
                <a:t> </a:t>
              </a:r>
              <a:r>
                <a:rPr sz="1100" spc="-10" dirty="0">
                  <a:latin typeface="Calibri"/>
                  <a:cs typeface="Calibri"/>
                </a:rPr>
                <a:t>defined </a:t>
              </a:r>
              <a:r>
                <a:rPr sz="1100" dirty="0">
                  <a:latin typeface="Calibri"/>
                  <a:cs typeface="Calibri"/>
                </a:rPr>
                <a:t>in</a:t>
              </a:r>
              <a:r>
                <a:rPr sz="1100" spc="-15" dirty="0">
                  <a:latin typeface="Calibri"/>
                  <a:cs typeface="Calibri"/>
                </a:rPr>
                <a:t> </a:t>
              </a:r>
              <a:r>
                <a:rPr sz="1100" dirty="0">
                  <a:latin typeface="Calibri"/>
                  <a:cs typeface="Calibri"/>
                </a:rPr>
                <a:t>the</a:t>
              </a:r>
              <a:r>
                <a:rPr sz="1100" spc="-5" dirty="0">
                  <a:latin typeface="Calibri"/>
                  <a:cs typeface="Calibri"/>
                </a:rPr>
                <a:t> </a:t>
              </a:r>
              <a:r>
                <a:rPr sz="1100" dirty="0">
                  <a:latin typeface="Calibri"/>
                  <a:cs typeface="Calibri"/>
                </a:rPr>
                <a:t>dashboard</a:t>
              </a:r>
              <a:r>
                <a:rPr sz="1100" spc="-20" dirty="0">
                  <a:latin typeface="Calibri"/>
                  <a:cs typeface="Calibri"/>
                </a:rPr>
                <a:t> </a:t>
              </a:r>
              <a:r>
                <a:rPr sz="1100" spc="-10" dirty="0">
                  <a:latin typeface="Calibri"/>
                  <a:cs typeface="Calibri"/>
                </a:rPr>
                <a:t>setup.</a:t>
              </a:r>
              <a:endParaRPr sz="1100">
                <a:latin typeface="Calibri"/>
                <a:cs typeface="Calibri"/>
              </a:endParaRPr>
            </a:p>
          </p:txBody>
        </p:sp>
      </p:gr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22</a:t>
            </a:fld>
            <a:endParaRPr spc="-25"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5165090" cy="635000"/>
          </a:xfrm>
          <a:prstGeom prst="rect">
            <a:avLst/>
          </a:prstGeom>
        </p:spPr>
        <p:txBody>
          <a:bodyPr vert="horz" wrap="square" lIns="0" tIns="12065" rIns="0" bIns="0" rtlCol="0">
            <a:spAutoFit/>
          </a:bodyPr>
          <a:lstStyle/>
          <a:p>
            <a:pPr marL="12700">
              <a:lnSpc>
                <a:spcPct val="100000"/>
              </a:lnSpc>
              <a:spcBef>
                <a:spcPts val="95"/>
              </a:spcBef>
            </a:pPr>
            <a:r>
              <a:rPr sz="4000" spc="-25" dirty="0"/>
              <a:t>Customizing</a:t>
            </a:r>
            <a:r>
              <a:rPr sz="4000" spc="-160" dirty="0"/>
              <a:t> </a:t>
            </a:r>
            <a:r>
              <a:rPr sz="4000" spc="-10" dirty="0"/>
              <a:t>Dashboards</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Customizing</a:t>
            </a:r>
            <a:r>
              <a:rPr spc="-110" dirty="0"/>
              <a:t> </a:t>
            </a:r>
            <a:r>
              <a:rPr spc="-10" dirty="0"/>
              <a:t>Dashboards</a:t>
            </a:r>
          </a:p>
          <a:p>
            <a:pPr marL="12700">
              <a:lnSpc>
                <a:spcPct val="100000"/>
              </a:lnSpc>
              <a:spcBef>
                <a:spcPts val="25"/>
              </a:spcBef>
            </a:pPr>
            <a:r>
              <a:rPr b="0" i="1" dirty="0">
                <a:latin typeface="Calibri"/>
                <a:cs typeface="Calibri"/>
              </a:rPr>
              <a:t>1</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2</a:t>
            </a:r>
          </a:p>
        </p:txBody>
      </p:sp>
      <p:sp>
        <p:nvSpPr>
          <p:cNvPr id="3" name="object 3"/>
          <p:cNvSpPr txBox="1"/>
          <p:nvPr/>
        </p:nvSpPr>
        <p:spPr>
          <a:xfrm>
            <a:off x="764540" y="1392681"/>
            <a:ext cx="7797800" cy="511175"/>
          </a:xfrm>
          <a:prstGeom prst="rect">
            <a:avLst/>
          </a:prstGeom>
        </p:spPr>
        <p:txBody>
          <a:bodyPr vert="horz" wrap="square" lIns="0" tIns="20955" rIns="0" bIns="0" rtlCol="0">
            <a:spAutoFit/>
          </a:bodyPr>
          <a:lstStyle/>
          <a:p>
            <a:pPr marL="12700" marR="5080">
              <a:lnSpc>
                <a:spcPts val="1910"/>
              </a:lnSpc>
              <a:spcBef>
                <a:spcPts val="165"/>
              </a:spcBef>
            </a:pPr>
            <a:r>
              <a:rPr sz="1600" i="1" dirty="0">
                <a:latin typeface="Calibri"/>
                <a:cs typeface="Calibri"/>
              </a:rPr>
              <a:t>Insight</a:t>
            </a:r>
            <a:r>
              <a:rPr sz="1600" i="1" spc="-50" dirty="0">
                <a:latin typeface="Calibri"/>
                <a:cs typeface="Calibri"/>
              </a:rPr>
              <a:t> </a:t>
            </a:r>
            <a:r>
              <a:rPr sz="1600" dirty="0">
                <a:latin typeface="Calibri"/>
                <a:cs typeface="Calibri"/>
              </a:rPr>
              <a:t>provides</a:t>
            </a:r>
            <a:r>
              <a:rPr sz="1600" spc="-50" dirty="0">
                <a:latin typeface="Calibri"/>
                <a:cs typeface="Calibri"/>
              </a:rPr>
              <a:t> </a:t>
            </a:r>
            <a:r>
              <a:rPr sz="1600" dirty="0">
                <a:latin typeface="Calibri"/>
                <a:cs typeface="Calibri"/>
              </a:rPr>
              <a:t>a</a:t>
            </a:r>
            <a:r>
              <a:rPr sz="1600" spc="-60" dirty="0">
                <a:latin typeface="Calibri"/>
                <a:cs typeface="Calibri"/>
              </a:rPr>
              <a:t> </a:t>
            </a:r>
            <a:r>
              <a:rPr sz="1600" dirty="0">
                <a:latin typeface="Calibri"/>
                <a:cs typeface="Calibri"/>
              </a:rPr>
              <a:t>number</a:t>
            </a:r>
            <a:r>
              <a:rPr sz="1600" spc="-60" dirty="0">
                <a:latin typeface="Calibri"/>
                <a:cs typeface="Calibri"/>
              </a:rPr>
              <a:t> </a:t>
            </a:r>
            <a:r>
              <a:rPr sz="1600" dirty="0">
                <a:latin typeface="Calibri"/>
                <a:cs typeface="Calibri"/>
              </a:rPr>
              <a:t>of</a:t>
            </a:r>
            <a:r>
              <a:rPr sz="1600" spc="-50" dirty="0">
                <a:latin typeface="Calibri"/>
                <a:cs typeface="Calibri"/>
              </a:rPr>
              <a:t> </a:t>
            </a:r>
            <a:r>
              <a:rPr sz="1600" dirty="0">
                <a:latin typeface="Calibri"/>
                <a:cs typeface="Calibri"/>
              </a:rPr>
              <a:t>different</a:t>
            </a:r>
            <a:r>
              <a:rPr sz="1600" spc="-65" dirty="0">
                <a:latin typeface="Calibri"/>
                <a:cs typeface="Calibri"/>
              </a:rPr>
              <a:t> </a:t>
            </a:r>
            <a:r>
              <a:rPr sz="1600" dirty="0">
                <a:latin typeface="Calibri"/>
                <a:cs typeface="Calibri"/>
              </a:rPr>
              <a:t>options</a:t>
            </a:r>
            <a:r>
              <a:rPr sz="1600" spc="-60" dirty="0">
                <a:latin typeface="Calibri"/>
                <a:cs typeface="Calibri"/>
              </a:rPr>
              <a:t> </a:t>
            </a:r>
            <a:r>
              <a:rPr sz="1600" dirty="0">
                <a:latin typeface="Calibri"/>
                <a:cs typeface="Calibri"/>
              </a:rPr>
              <a:t>to</a:t>
            </a:r>
            <a:r>
              <a:rPr sz="1600" spc="-65" dirty="0">
                <a:latin typeface="Calibri"/>
                <a:cs typeface="Calibri"/>
              </a:rPr>
              <a:t> </a:t>
            </a:r>
            <a:r>
              <a:rPr sz="1600" spc="-10" dirty="0">
                <a:latin typeface="Calibri"/>
                <a:cs typeface="Calibri"/>
              </a:rPr>
              <a:t>customize</a:t>
            </a:r>
            <a:r>
              <a:rPr sz="1600" spc="-75" dirty="0">
                <a:latin typeface="Calibri"/>
                <a:cs typeface="Calibri"/>
              </a:rPr>
              <a:t> </a:t>
            </a:r>
            <a:r>
              <a:rPr sz="1600" spc="-10" dirty="0">
                <a:latin typeface="Calibri"/>
                <a:cs typeface="Calibri"/>
              </a:rPr>
              <a:t>reports</a:t>
            </a:r>
            <a:r>
              <a:rPr sz="1600" spc="-35" dirty="0">
                <a:latin typeface="Calibri"/>
                <a:cs typeface="Calibri"/>
              </a:rPr>
              <a:t> </a:t>
            </a:r>
            <a:r>
              <a:rPr sz="1600" dirty="0">
                <a:latin typeface="Calibri"/>
                <a:cs typeface="Calibri"/>
              </a:rPr>
              <a:t>and</a:t>
            </a:r>
            <a:r>
              <a:rPr sz="1600" spc="-60" dirty="0">
                <a:latin typeface="Calibri"/>
                <a:cs typeface="Calibri"/>
              </a:rPr>
              <a:t> </a:t>
            </a:r>
            <a:r>
              <a:rPr sz="1600" dirty="0">
                <a:latin typeface="Calibri"/>
                <a:cs typeface="Calibri"/>
              </a:rPr>
              <a:t>dashboards,</a:t>
            </a:r>
            <a:r>
              <a:rPr sz="1600" spc="-60" dirty="0">
                <a:latin typeface="Calibri"/>
                <a:cs typeface="Calibri"/>
              </a:rPr>
              <a:t> </a:t>
            </a:r>
            <a:r>
              <a:rPr sz="1600" dirty="0">
                <a:latin typeface="Calibri"/>
                <a:cs typeface="Calibri"/>
              </a:rPr>
              <a:t>which</a:t>
            </a:r>
            <a:r>
              <a:rPr sz="1600" spc="-70" dirty="0">
                <a:latin typeface="Calibri"/>
                <a:cs typeface="Calibri"/>
              </a:rPr>
              <a:t> </a:t>
            </a:r>
            <a:r>
              <a:rPr sz="1600" dirty="0">
                <a:latin typeface="Calibri"/>
                <a:cs typeface="Calibri"/>
              </a:rPr>
              <a:t>is</a:t>
            </a:r>
            <a:r>
              <a:rPr sz="1600" spc="-75" dirty="0">
                <a:latin typeface="Calibri"/>
                <a:cs typeface="Calibri"/>
              </a:rPr>
              <a:t> </a:t>
            </a:r>
            <a:r>
              <a:rPr sz="1600" spc="-50" dirty="0">
                <a:latin typeface="Calibri"/>
                <a:cs typeface="Calibri"/>
              </a:rPr>
              <a:t>a </a:t>
            </a:r>
            <a:r>
              <a:rPr sz="1600" dirty="0">
                <a:latin typeface="Calibri"/>
                <a:cs typeface="Calibri"/>
              </a:rPr>
              <a:t>great</a:t>
            </a:r>
            <a:r>
              <a:rPr sz="1600" spc="-30" dirty="0">
                <a:latin typeface="Calibri"/>
                <a:cs typeface="Calibri"/>
              </a:rPr>
              <a:t> </a:t>
            </a:r>
            <a:r>
              <a:rPr sz="1600" dirty="0">
                <a:latin typeface="Calibri"/>
                <a:cs typeface="Calibri"/>
              </a:rPr>
              <a:t>way</a:t>
            </a:r>
            <a:r>
              <a:rPr sz="1600" spc="-30"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put</a:t>
            </a:r>
            <a:r>
              <a:rPr sz="1600" spc="-25" dirty="0">
                <a:latin typeface="Calibri"/>
                <a:cs typeface="Calibri"/>
              </a:rPr>
              <a:t> </a:t>
            </a:r>
            <a:r>
              <a:rPr sz="1600" dirty="0">
                <a:latin typeface="Calibri"/>
                <a:cs typeface="Calibri"/>
              </a:rPr>
              <a:t>your</a:t>
            </a:r>
            <a:r>
              <a:rPr sz="1600" spc="-25" dirty="0">
                <a:latin typeface="Calibri"/>
                <a:cs typeface="Calibri"/>
              </a:rPr>
              <a:t> </a:t>
            </a:r>
            <a:r>
              <a:rPr sz="1600" dirty="0">
                <a:latin typeface="Calibri"/>
                <a:cs typeface="Calibri"/>
              </a:rPr>
              <a:t>agency’s</a:t>
            </a:r>
            <a:r>
              <a:rPr sz="1600" spc="-30" dirty="0">
                <a:latin typeface="Calibri"/>
                <a:cs typeface="Calibri"/>
              </a:rPr>
              <a:t> </a:t>
            </a:r>
            <a:r>
              <a:rPr sz="1600" dirty="0">
                <a:latin typeface="Calibri"/>
                <a:cs typeface="Calibri"/>
              </a:rPr>
              <a:t>unique</a:t>
            </a:r>
            <a:r>
              <a:rPr sz="1600" spc="-30" dirty="0">
                <a:latin typeface="Calibri"/>
                <a:cs typeface="Calibri"/>
              </a:rPr>
              <a:t> </a:t>
            </a:r>
            <a:r>
              <a:rPr sz="1600" dirty="0">
                <a:latin typeface="Calibri"/>
                <a:cs typeface="Calibri"/>
              </a:rPr>
              <a:t>touches</a:t>
            </a:r>
            <a:r>
              <a:rPr sz="1600" spc="-25" dirty="0">
                <a:latin typeface="Calibri"/>
                <a:cs typeface="Calibri"/>
              </a:rPr>
              <a:t> </a:t>
            </a:r>
            <a:r>
              <a:rPr sz="1600" dirty="0">
                <a:latin typeface="Calibri"/>
                <a:cs typeface="Calibri"/>
              </a:rPr>
              <a:t>on</a:t>
            </a:r>
            <a:r>
              <a:rPr sz="1600" spc="-30" dirty="0">
                <a:latin typeface="Calibri"/>
                <a:cs typeface="Calibri"/>
              </a:rPr>
              <a:t> </a:t>
            </a:r>
            <a:r>
              <a:rPr sz="1600" dirty="0">
                <a:latin typeface="Calibri"/>
                <a:cs typeface="Calibri"/>
              </a:rPr>
              <a:t>an</a:t>
            </a:r>
            <a:r>
              <a:rPr sz="1600" spc="-25" dirty="0">
                <a:latin typeface="Calibri"/>
                <a:cs typeface="Calibri"/>
              </a:rPr>
              <a:t> </a:t>
            </a:r>
            <a:r>
              <a:rPr sz="1600" dirty="0">
                <a:latin typeface="Calibri"/>
                <a:cs typeface="Calibri"/>
              </a:rPr>
              <a:t>analysis</a:t>
            </a:r>
            <a:r>
              <a:rPr sz="1600" spc="-35" dirty="0">
                <a:latin typeface="Calibri"/>
                <a:cs typeface="Calibri"/>
              </a:rPr>
              <a:t> </a:t>
            </a:r>
            <a:r>
              <a:rPr sz="1600" dirty="0">
                <a:latin typeface="Calibri"/>
                <a:cs typeface="Calibri"/>
              </a:rPr>
              <a:t>before</a:t>
            </a:r>
            <a:r>
              <a:rPr sz="1600" spc="-30" dirty="0">
                <a:latin typeface="Calibri"/>
                <a:cs typeface="Calibri"/>
              </a:rPr>
              <a:t> </a:t>
            </a:r>
            <a:r>
              <a:rPr sz="1600" dirty="0">
                <a:latin typeface="Calibri"/>
                <a:cs typeface="Calibri"/>
              </a:rPr>
              <a:t>printing</a:t>
            </a:r>
            <a:r>
              <a:rPr sz="1600" spc="-15" dirty="0">
                <a:latin typeface="Calibri"/>
                <a:cs typeface="Calibri"/>
              </a:rPr>
              <a:t> </a:t>
            </a:r>
            <a:r>
              <a:rPr sz="1600" dirty="0">
                <a:latin typeface="Calibri"/>
                <a:cs typeface="Calibri"/>
              </a:rPr>
              <a:t>or</a:t>
            </a:r>
            <a:r>
              <a:rPr sz="1600" spc="-40" dirty="0">
                <a:latin typeface="Calibri"/>
                <a:cs typeface="Calibri"/>
              </a:rPr>
              <a:t> </a:t>
            </a:r>
            <a:r>
              <a:rPr sz="1600" spc="-10" dirty="0">
                <a:latin typeface="Calibri"/>
                <a:cs typeface="Calibri"/>
              </a:rPr>
              <a:t>sharing.</a:t>
            </a:r>
            <a:endParaRPr sz="1600">
              <a:latin typeface="Calibri"/>
              <a:cs typeface="Calibri"/>
            </a:endParaRPr>
          </a:p>
        </p:txBody>
      </p:sp>
      <p:grpSp>
        <p:nvGrpSpPr>
          <p:cNvPr id="15" name="Group 14" descr="Slide titled “Customizing Dashboards 1 of 2.” The image shows an Oracle BI dashboard editor with several columns and sections. A callout highlights the “Dashboard Objects” panel on the left, noting that in addition to reports, users can add images, text boxes, or links. An embedded image and text box are visible in Section 1. The slide emphasizes the flexibility Insight offers in dashboard customization before printing or sharing.">
            <a:extLst>
              <a:ext uri="{FF2B5EF4-FFF2-40B4-BE49-F238E27FC236}">
                <a16:creationId xmlns:a16="http://schemas.microsoft.com/office/drawing/2014/main" id="{BD5ABDA9-2E04-5111-A602-0179B24EB893}"/>
              </a:ext>
            </a:extLst>
          </p:cNvPr>
          <p:cNvGrpSpPr/>
          <p:nvPr/>
        </p:nvGrpSpPr>
        <p:grpSpPr>
          <a:xfrm>
            <a:off x="271779" y="2056510"/>
            <a:ext cx="8681720" cy="4305618"/>
            <a:chOff x="271779" y="2056510"/>
            <a:chExt cx="8681720" cy="4305618"/>
          </a:xfrm>
        </p:grpSpPr>
        <p:grpSp>
          <p:nvGrpSpPr>
            <p:cNvPr id="4" name="object 4"/>
            <p:cNvGrpSpPr/>
            <p:nvPr/>
          </p:nvGrpSpPr>
          <p:grpSpPr>
            <a:xfrm>
              <a:off x="271779" y="3109024"/>
              <a:ext cx="8681720" cy="3253104"/>
              <a:chOff x="271779" y="3109024"/>
              <a:chExt cx="8681720" cy="3253104"/>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299961" y="3290951"/>
                <a:ext cx="8653272" cy="3070860"/>
              </a:xfrm>
              <a:prstGeom prst="rect">
                <a:avLst/>
              </a:prstGeom>
            </p:spPr>
          </p:pic>
          <p:pic>
            <p:nvPicPr>
              <p:cNvPr id="6" name="object 6" descr="Clean screenshot of the Insight dashboard editor titled “Emp Prof Dash.” The layout contains three columns and multiple sections. Column 1, Section 1 includes a linked image and a text box stating, “This report provides information on employee profiles from our organization.” The left panel lists available dashboard objects, including Columns, Sections, Action Links, Embedded Content, and Text. The catalog panel below shows folders for organizing dashboard content."/>
              <p:cNvPicPr/>
              <p:nvPr/>
            </p:nvPicPr>
            <p:blipFill>
              <a:blip r:embed="rId3" cstate="print"/>
              <a:stretch>
                <a:fillRect/>
              </a:stretch>
            </p:blipFill>
            <p:spPr>
              <a:xfrm>
                <a:off x="287693" y="3278911"/>
                <a:ext cx="8630666" cy="3048000"/>
              </a:xfrm>
              <a:prstGeom prst="rect">
                <a:avLst/>
              </a:prstGeom>
            </p:spPr>
          </p:pic>
          <p:sp>
            <p:nvSpPr>
              <p:cNvPr id="7" name="object 7"/>
              <p:cNvSpPr/>
              <p:nvPr/>
            </p:nvSpPr>
            <p:spPr>
              <a:xfrm>
                <a:off x="279717" y="3270948"/>
                <a:ext cx="8640445" cy="3057525"/>
              </a:xfrm>
              <a:custGeom>
                <a:avLst/>
                <a:gdLst/>
                <a:ahLst/>
                <a:cxnLst/>
                <a:rect l="l" t="t" r="r" b="b"/>
                <a:pathLst>
                  <a:path w="8640445" h="3057525">
                    <a:moveTo>
                      <a:pt x="0" y="3057525"/>
                    </a:moveTo>
                    <a:lnTo>
                      <a:pt x="8640191" y="3057525"/>
                    </a:lnTo>
                    <a:lnTo>
                      <a:pt x="8640191" y="0"/>
                    </a:lnTo>
                    <a:lnTo>
                      <a:pt x="0" y="0"/>
                    </a:lnTo>
                    <a:lnTo>
                      <a:pt x="0" y="3057525"/>
                    </a:lnTo>
                    <a:close/>
                  </a:path>
                </a:pathLst>
              </a:custGeom>
              <a:ln w="9525">
                <a:solidFill>
                  <a:srgbClr val="000000"/>
                </a:solidFill>
              </a:ln>
            </p:spPr>
            <p:txBody>
              <a:bodyPr wrap="square" lIns="0" tIns="0" rIns="0" bIns="0" rtlCol="0"/>
              <a:lstStyle/>
              <a:p>
                <a:endParaRPr/>
              </a:p>
            </p:txBody>
          </p:sp>
          <p:sp>
            <p:nvSpPr>
              <p:cNvPr id="8" name="object 8"/>
              <p:cNvSpPr/>
              <p:nvPr/>
            </p:nvSpPr>
            <p:spPr>
              <a:xfrm>
                <a:off x="960107" y="3123311"/>
                <a:ext cx="2792095" cy="452755"/>
              </a:xfrm>
              <a:custGeom>
                <a:avLst/>
                <a:gdLst/>
                <a:ahLst/>
                <a:cxnLst/>
                <a:rect l="l" t="t" r="r" b="b"/>
                <a:pathLst>
                  <a:path w="2792095" h="452754">
                    <a:moveTo>
                      <a:pt x="2791472" y="0"/>
                    </a:moveTo>
                    <a:lnTo>
                      <a:pt x="0" y="452627"/>
                    </a:lnTo>
                  </a:path>
                </a:pathLst>
              </a:custGeom>
              <a:ln w="28573">
                <a:solidFill>
                  <a:srgbClr val="DDAD21"/>
                </a:solidFill>
              </a:ln>
            </p:spPr>
            <p:txBody>
              <a:bodyPr wrap="square" lIns="0" tIns="0" rIns="0" bIns="0" rtlCol="0"/>
              <a:lstStyle/>
              <a:p>
                <a:endParaRPr/>
              </a:p>
            </p:txBody>
          </p:sp>
          <p:sp>
            <p:nvSpPr>
              <p:cNvPr id="9" name="object 9"/>
              <p:cNvSpPr/>
              <p:nvPr/>
            </p:nvSpPr>
            <p:spPr>
              <a:xfrm>
                <a:off x="960107" y="3512947"/>
                <a:ext cx="92710" cy="99060"/>
              </a:xfrm>
              <a:custGeom>
                <a:avLst/>
                <a:gdLst/>
                <a:ahLst/>
                <a:cxnLst/>
                <a:rect l="l" t="t" r="r" b="b"/>
                <a:pathLst>
                  <a:path w="92709" h="99060">
                    <a:moveTo>
                      <a:pt x="76606" y="0"/>
                    </a:moveTo>
                    <a:lnTo>
                      <a:pt x="0" y="62991"/>
                    </a:lnTo>
                    <a:lnTo>
                      <a:pt x="92621" y="98678"/>
                    </a:lnTo>
                  </a:path>
                </a:pathLst>
              </a:custGeom>
              <a:ln w="28575">
                <a:solidFill>
                  <a:srgbClr val="DDAD21"/>
                </a:solidFill>
              </a:ln>
            </p:spPr>
            <p:txBody>
              <a:bodyPr wrap="square" lIns="0" tIns="0" rIns="0" bIns="0" rtlCol="0"/>
              <a:lstStyle/>
              <a:p>
                <a:endParaRPr/>
              </a:p>
            </p:txBody>
          </p:sp>
          <p:sp>
            <p:nvSpPr>
              <p:cNvPr id="10" name="object 10"/>
              <p:cNvSpPr/>
              <p:nvPr/>
            </p:nvSpPr>
            <p:spPr>
              <a:xfrm>
                <a:off x="284479" y="3580511"/>
                <a:ext cx="1295400" cy="1371600"/>
              </a:xfrm>
              <a:custGeom>
                <a:avLst/>
                <a:gdLst/>
                <a:ahLst/>
                <a:cxnLst/>
                <a:rect l="l" t="t" r="r" b="b"/>
                <a:pathLst>
                  <a:path w="1295400" h="1371600">
                    <a:moveTo>
                      <a:pt x="0" y="1371600"/>
                    </a:moveTo>
                    <a:lnTo>
                      <a:pt x="1295400" y="1371600"/>
                    </a:lnTo>
                    <a:lnTo>
                      <a:pt x="1295400" y="0"/>
                    </a:lnTo>
                    <a:lnTo>
                      <a:pt x="0" y="0"/>
                    </a:lnTo>
                    <a:lnTo>
                      <a:pt x="0" y="1371600"/>
                    </a:lnTo>
                    <a:close/>
                  </a:path>
                </a:pathLst>
              </a:custGeom>
              <a:ln w="25400">
                <a:solidFill>
                  <a:srgbClr val="DDAD21"/>
                </a:solidFill>
              </a:ln>
            </p:spPr>
            <p:txBody>
              <a:bodyPr wrap="square" lIns="0" tIns="0" rIns="0" bIns="0" rtlCol="0"/>
              <a:lstStyle/>
              <a:p>
                <a:endParaRPr/>
              </a:p>
            </p:txBody>
          </p:sp>
        </p:grpSp>
        <p:sp>
          <p:nvSpPr>
            <p:cNvPr id="11" name="object 11"/>
            <p:cNvSpPr txBox="1"/>
            <p:nvPr/>
          </p:nvSpPr>
          <p:spPr>
            <a:xfrm>
              <a:off x="2722879" y="2056510"/>
              <a:ext cx="2057400" cy="1066800"/>
            </a:xfrm>
            <a:prstGeom prst="rect">
              <a:avLst/>
            </a:prstGeom>
            <a:ln w="25400">
              <a:solidFill>
                <a:srgbClr val="DDAD21"/>
              </a:solidFill>
            </a:ln>
          </p:spPr>
          <p:txBody>
            <a:bodyPr vert="horz" wrap="square" lIns="0" tIns="107950" rIns="0" bIns="0" rtlCol="0">
              <a:spAutoFit/>
            </a:bodyPr>
            <a:lstStyle/>
            <a:p>
              <a:pPr marL="92075" marR="233679">
                <a:lnSpc>
                  <a:spcPct val="99500"/>
                </a:lnSpc>
                <a:spcBef>
                  <a:spcPts val="850"/>
                </a:spcBef>
              </a:pPr>
              <a:r>
                <a:rPr sz="1100" dirty="0">
                  <a:latin typeface="Calibri"/>
                  <a:cs typeface="Calibri"/>
                </a:rPr>
                <a:t>In</a:t>
              </a:r>
              <a:r>
                <a:rPr sz="1100" spc="-30" dirty="0">
                  <a:latin typeface="Calibri"/>
                  <a:cs typeface="Calibri"/>
                </a:rPr>
                <a:t> </a:t>
              </a:r>
              <a:r>
                <a:rPr sz="1100" dirty="0">
                  <a:latin typeface="Calibri"/>
                  <a:cs typeface="Calibri"/>
                </a:rPr>
                <a:t>addition</a:t>
              </a:r>
              <a:r>
                <a:rPr sz="1100" spc="-20" dirty="0">
                  <a:latin typeface="Calibri"/>
                  <a:cs typeface="Calibri"/>
                </a:rPr>
                <a:t> </a:t>
              </a:r>
              <a:r>
                <a:rPr sz="1100" dirty="0">
                  <a:latin typeface="Calibri"/>
                  <a:cs typeface="Calibri"/>
                </a:rPr>
                <a:t>to</a:t>
              </a:r>
              <a:r>
                <a:rPr sz="1100" spc="-10" dirty="0">
                  <a:latin typeface="Calibri"/>
                  <a:cs typeface="Calibri"/>
                </a:rPr>
                <a:t> </a:t>
              </a:r>
              <a:r>
                <a:rPr sz="1100" dirty="0">
                  <a:latin typeface="Calibri"/>
                  <a:cs typeface="Calibri"/>
                </a:rPr>
                <a:t>reports,</a:t>
              </a:r>
              <a:r>
                <a:rPr sz="1100" spc="-10" dirty="0">
                  <a:latin typeface="Calibri"/>
                  <a:cs typeface="Calibri"/>
                </a:rPr>
                <a:t> </a:t>
              </a:r>
              <a:r>
                <a:rPr sz="1100" i="1" spc="-10" dirty="0">
                  <a:latin typeface="Calibri"/>
                  <a:cs typeface="Calibri"/>
                </a:rPr>
                <a:t>Insight </a:t>
              </a:r>
              <a:r>
                <a:rPr sz="1100" dirty="0">
                  <a:latin typeface="Calibri"/>
                  <a:cs typeface="Calibri"/>
                </a:rPr>
                <a:t>allows</a:t>
              </a:r>
              <a:r>
                <a:rPr sz="1100" spc="-10" dirty="0">
                  <a:latin typeface="Calibri"/>
                  <a:cs typeface="Calibri"/>
                </a:rPr>
                <a:t> </a:t>
              </a:r>
              <a:r>
                <a:rPr sz="1100" dirty="0">
                  <a:latin typeface="Calibri"/>
                  <a:cs typeface="Calibri"/>
                </a:rPr>
                <a:t>you</a:t>
              </a:r>
              <a:r>
                <a:rPr sz="1100" spc="-5" dirty="0">
                  <a:latin typeface="Calibri"/>
                  <a:cs typeface="Calibri"/>
                </a:rPr>
                <a:t> </a:t>
              </a:r>
              <a:r>
                <a:rPr sz="1100" dirty="0">
                  <a:latin typeface="Calibri"/>
                  <a:cs typeface="Calibri"/>
                </a:rPr>
                <a:t>to</a:t>
              </a:r>
              <a:r>
                <a:rPr sz="1100" spc="5" dirty="0">
                  <a:latin typeface="Calibri"/>
                  <a:cs typeface="Calibri"/>
                </a:rPr>
                <a:t> </a:t>
              </a:r>
              <a:r>
                <a:rPr sz="1100" dirty="0">
                  <a:latin typeface="Calibri"/>
                  <a:cs typeface="Calibri"/>
                </a:rPr>
                <a:t>include</a:t>
              </a:r>
              <a:r>
                <a:rPr sz="1100" spc="-10" dirty="0">
                  <a:latin typeface="Calibri"/>
                  <a:cs typeface="Calibri"/>
                </a:rPr>
                <a:t> </a:t>
              </a:r>
              <a:r>
                <a:rPr sz="1100" spc="-20" dirty="0">
                  <a:latin typeface="Calibri"/>
                  <a:cs typeface="Calibri"/>
                </a:rPr>
                <a:t>other </a:t>
              </a:r>
              <a:r>
                <a:rPr sz="1100" dirty="0">
                  <a:latin typeface="Calibri"/>
                  <a:cs typeface="Calibri"/>
                </a:rPr>
                <a:t>objects such</a:t>
              </a:r>
              <a:r>
                <a:rPr sz="1100" spc="5" dirty="0">
                  <a:latin typeface="Calibri"/>
                  <a:cs typeface="Calibri"/>
                </a:rPr>
                <a:t> </a:t>
              </a:r>
              <a:r>
                <a:rPr sz="1100" dirty="0">
                  <a:latin typeface="Calibri"/>
                  <a:cs typeface="Calibri"/>
                </a:rPr>
                <a:t>as</a:t>
              </a:r>
              <a:r>
                <a:rPr sz="1100" spc="-15" dirty="0">
                  <a:latin typeface="Calibri"/>
                  <a:cs typeface="Calibri"/>
                </a:rPr>
                <a:t> </a:t>
              </a:r>
              <a:r>
                <a:rPr sz="1100" dirty="0">
                  <a:latin typeface="Calibri"/>
                  <a:cs typeface="Calibri"/>
                </a:rPr>
                <a:t>images,</a:t>
              </a:r>
              <a:r>
                <a:rPr sz="1100" spc="-5" dirty="0">
                  <a:latin typeface="Calibri"/>
                  <a:cs typeface="Calibri"/>
                </a:rPr>
                <a:t> </a:t>
              </a:r>
              <a:r>
                <a:rPr sz="1100" spc="-20" dirty="0">
                  <a:latin typeface="Calibri"/>
                  <a:cs typeface="Calibri"/>
                </a:rPr>
                <a:t>text </a:t>
              </a:r>
              <a:r>
                <a:rPr sz="1100" dirty="0">
                  <a:latin typeface="Calibri"/>
                  <a:cs typeface="Calibri"/>
                </a:rPr>
                <a:t>boxes,</a:t>
              </a:r>
              <a:r>
                <a:rPr sz="1100" spc="-70" dirty="0">
                  <a:latin typeface="Calibri"/>
                  <a:cs typeface="Calibri"/>
                </a:rPr>
                <a:t> </a:t>
              </a:r>
              <a:r>
                <a:rPr sz="1100" dirty="0">
                  <a:latin typeface="Calibri"/>
                  <a:cs typeface="Calibri"/>
                </a:rPr>
                <a:t>or</a:t>
              </a:r>
              <a:r>
                <a:rPr sz="1100" spc="-55" dirty="0">
                  <a:latin typeface="Calibri"/>
                  <a:cs typeface="Calibri"/>
                </a:rPr>
                <a:t> </a:t>
              </a:r>
              <a:r>
                <a:rPr sz="1100" dirty="0">
                  <a:latin typeface="Calibri"/>
                  <a:cs typeface="Calibri"/>
                </a:rPr>
                <a:t>links</a:t>
              </a:r>
              <a:r>
                <a:rPr sz="1100" spc="-35" dirty="0">
                  <a:latin typeface="Calibri"/>
                  <a:cs typeface="Calibri"/>
                </a:rPr>
                <a:t> </a:t>
              </a:r>
              <a:r>
                <a:rPr sz="1100" dirty="0">
                  <a:latin typeface="Calibri"/>
                  <a:cs typeface="Calibri"/>
                </a:rPr>
                <a:t>to</a:t>
              </a:r>
              <a:r>
                <a:rPr sz="1100" spc="-40" dirty="0">
                  <a:latin typeface="Calibri"/>
                  <a:cs typeface="Calibri"/>
                </a:rPr>
                <a:t> </a:t>
              </a:r>
              <a:r>
                <a:rPr sz="1100" dirty="0">
                  <a:latin typeface="Calibri"/>
                  <a:cs typeface="Calibri"/>
                </a:rPr>
                <a:t>other</a:t>
              </a:r>
              <a:r>
                <a:rPr sz="1100" spc="-50" dirty="0">
                  <a:latin typeface="Calibri"/>
                  <a:cs typeface="Calibri"/>
                </a:rPr>
                <a:t> </a:t>
              </a:r>
              <a:r>
                <a:rPr sz="1100" spc="-10" dirty="0">
                  <a:latin typeface="Calibri"/>
                  <a:cs typeface="Calibri"/>
                </a:rPr>
                <a:t>reports </a:t>
              </a:r>
              <a:r>
                <a:rPr sz="1100" dirty="0">
                  <a:latin typeface="Calibri"/>
                  <a:cs typeface="Calibri"/>
                </a:rPr>
                <a:t>or</a:t>
              </a:r>
              <a:r>
                <a:rPr sz="1100" spc="-5" dirty="0">
                  <a:latin typeface="Calibri"/>
                  <a:cs typeface="Calibri"/>
                </a:rPr>
                <a:t> </a:t>
              </a:r>
              <a:r>
                <a:rPr sz="1100" dirty="0">
                  <a:latin typeface="Calibri"/>
                  <a:cs typeface="Calibri"/>
                </a:rPr>
                <a:t>folders</a:t>
              </a:r>
              <a:r>
                <a:rPr sz="1100" spc="-5" dirty="0">
                  <a:latin typeface="Calibri"/>
                  <a:cs typeface="Calibri"/>
                </a:rPr>
                <a:t> </a:t>
              </a:r>
              <a:r>
                <a:rPr sz="1100" dirty="0">
                  <a:latin typeface="Calibri"/>
                  <a:cs typeface="Calibri"/>
                </a:rPr>
                <a:t>in</a:t>
              </a:r>
              <a:r>
                <a:rPr sz="1100" spc="-5" dirty="0">
                  <a:latin typeface="Calibri"/>
                  <a:cs typeface="Calibri"/>
                </a:rPr>
                <a:t> </a:t>
              </a:r>
              <a:r>
                <a:rPr sz="1100" i="1" spc="-10" dirty="0">
                  <a:latin typeface="Calibri"/>
                  <a:cs typeface="Calibri"/>
                </a:rPr>
                <a:t>Insight.</a:t>
              </a:r>
              <a:endParaRPr sz="1100">
                <a:latin typeface="Calibri"/>
                <a:cs typeface="Calibri"/>
              </a:endParaRPr>
            </a:p>
          </p:txBody>
        </p:sp>
      </p:gr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24</a:t>
            </a:fld>
            <a:endParaRPr spc="-25"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Customizing</a:t>
            </a:r>
            <a:r>
              <a:rPr spc="-110" dirty="0"/>
              <a:t> </a:t>
            </a:r>
            <a:r>
              <a:rPr spc="-10" dirty="0"/>
              <a:t>Dashboards</a:t>
            </a:r>
          </a:p>
          <a:p>
            <a:pPr marL="12700">
              <a:lnSpc>
                <a:spcPct val="100000"/>
              </a:lnSpc>
              <a:spcBef>
                <a:spcPts val="25"/>
              </a:spcBef>
            </a:pPr>
            <a:r>
              <a:rPr b="0" i="1" dirty="0">
                <a:latin typeface="Calibri"/>
                <a:cs typeface="Calibri"/>
              </a:rPr>
              <a:t>2</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2</a:t>
            </a:r>
          </a:p>
        </p:txBody>
      </p:sp>
      <p:sp>
        <p:nvSpPr>
          <p:cNvPr id="3" name="object 3"/>
          <p:cNvSpPr txBox="1"/>
          <p:nvPr/>
        </p:nvSpPr>
        <p:spPr>
          <a:xfrm>
            <a:off x="764540" y="1392681"/>
            <a:ext cx="6758940" cy="511175"/>
          </a:xfrm>
          <a:prstGeom prst="rect">
            <a:avLst/>
          </a:prstGeom>
        </p:spPr>
        <p:txBody>
          <a:bodyPr vert="horz" wrap="square" lIns="0" tIns="20955" rIns="0" bIns="0" rtlCol="0">
            <a:spAutoFit/>
          </a:bodyPr>
          <a:lstStyle/>
          <a:p>
            <a:pPr marL="12700" marR="5080">
              <a:lnSpc>
                <a:spcPts val="1910"/>
              </a:lnSpc>
              <a:spcBef>
                <a:spcPts val="165"/>
              </a:spcBef>
            </a:pPr>
            <a:r>
              <a:rPr sz="1600" dirty="0">
                <a:latin typeface="Calibri"/>
                <a:cs typeface="Calibri"/>
              </a:rPr>
              <a:t>A</a:t>
            </a:r>
            <a:r>
              <a:rPr sz="1600" spc="-70" dirty="0">
                <a:latin typeface="Calibri"/>
                <a:cs typeface="Calibri"/>
              </a:rPr>
              <a:t> </a:t>
            </a:r>
            <a:r>
              <a:rPr sz="1600" spc="-10" dirty="0">
                <a:latin typeface="Calibri"/>
                <a:cs typeface="Calibri"/>
              </a:rPr>
              <a:t>customized</a:t>
            </a:r>
            <a:r>
              <a:rPr sz="1600" spc="-65" dirty="0">
                <a:latin typeface="Calibri"/>
                <a:cs typeface="Calibri"/>
              </a:rPr>
              <a:t> </a:t>
            </a:r>
            <a:r>
              <a:rPr sz="1600" dirty="0">
                <a:latin typeface="Calibri"/>
                <a:cs typeface="Calibri"/>
              </a:rPr>
              <a:t>dashboard</a:t>
            </a:r>
            <a:r>
              <a:rPr sz="1600" spc="-45" dirty="0">
                <a:latin typeface="Calibri"/>
                <a:cs typeface="Calibri"/>
              </a:rPr>
              <a:t> </a:t>
            </a:r>
            <a:r>
              <a:rPr sz="1600" dirty="0">
                <a:latin typeface="Calibri"/>
                <a:cs typeface="Calibri"/>
              </a:rPr>
              <a:t>can</a:t>
            </a:r>
            <a:r>
              <a:rPr sz="1600" spc="-55" dirty="0">
                <a:latin typeface="Calibri"/>
                <a:cs typeface="Calibri"/>
              </a:rPr>
              <a:t> </a:t>
            </a:r>
            <a:r>
              <a:rPr sz="1600" dirty="0">
                <a:latin typeface="Calibri"/>
                <a:cs typeface="Calibri"/>
              </a:rPr>
              <a:t>be</a:t>
            </a:r>
            <a:r>
              <a:rPr sz="1600" spc="-60" dirty="0">
                <a:latin typeface="Calibri"/>
                <a:cs typeface="Calibri"/>
              </a:rPr>
              <a:t> </a:t>
            </a:r>
            <a:r>
              <a:rPr sz="1600" spc="-10" dirty="0">
                <a:latin typeface="Calibri"/>
                <a:cs typeface="Calibri"/>
              </a:rPr>
              <a:t>printed</a:t>
            </a:r>
            <a:r>
              <a:rPr sz="1600" spc="-65" dirty="0">
                <a:latin typeface="Calibri"/>
                <a:cs typeface="Calibri"/>
              </a:rPr>
              <a:t> </a:t>
            </a:r>
            <a:r>
              <a:rPr sz="1600" dirty="0">
                <a:latin typeface="Calibri"/>
                <a:cs typeface="Calibri"/>
              </a:rPr>
              <a:t>or</a:t>
            </a:r>
            <a:r>
              <a:rPr sz="1600" spc="-55" dirty="0">
                <a:latin typeface="Calibri"/>
                <a:cs typeface="Calibri"/>
              </a:rPr>
              <a:t> </a:t>
            </a:r>
            <a:r>
              <a:rPr sz="1600" spc="-10" dirty="0">
                <a:latin typeface="Calibri"/>
                <a:cs typeface="Calibri"/>
              </a:rPr>
              <a:t>exported</a:t>
            </a:r>
            <a:r>
              <a:rPr sz="1600" spc="-35" dirty="0">
                <a:latin typeface="Calibri"/>
                <a:cs typeface="Calibri"/>
              </a:rPr>
              <a:t> </a:t>
            </a:r>
            <a:r>
              <a:rPr sz="1600" dirty="0">
                <a:latin typeface="Calibri"/>
                <a:cs typeface="Calibri"/>
              </a:rPr>
              <a:t>directly</a:t>
            </a:r>
            <a:r>
              <a:rPr sz="1600" spc="-55" dirty="0">
                <a:latin typeface="Calibri"/>
                <a:cs typeface="Calibri"/>
              </a:rPr>
              <a:t> </a:t>
            </a:r>
            <a:r>
              <a:rPr sz="1600" dirty="0">
                <a:latin typeface="Calibri"/>
                <a:cs typeface="Calibri"/>
              </a:rPr>
              <a:t>from</a:t>
            </a:r>
            <a:r>
              <a:rPr sz="1600" spc="-60" dirty="0">
                <a:latin typeface="Calibri"/>
                <a:cs typeface="Calibri"/>
              </a:rPr>
              <a:t> </a:t>
            </a:r>
            <a:r>
              <a:rPr sz="1600" i="1" dirty="0">
                <a:latin typeface="Calibri"/>
                <a:cs typeface="Calibri"/>
              </a:rPr>
              <a:t>Insight</a:t>
            </a:r>
            <a:r>
              <a:rPr sz="1600" dirty="0">
                <a:latin typeface="Calibri"/>
                <a:cs typeface="Calibri"/>
              </a:rPr>
              <a:t>,</a:t>
            </a:r>
            <a:r>
              <a:rPr sz="1600" spc="-45" dirty="0">
                <a:latin typeface="Calibri"/>
                <a:cs typeface="Calibri"/>
              </a:rPr>
              <a:t> </a:t>
            </a:r>
            <a:r>
              <a:rPr sz="1600" dirty="0">
                <a:latin typeface="Calibri"/>
                <a:cs typeface="Calibri"/>
              </a:rPr>
              <a:t>ideal</a:t>
            </a:r>
            <a:r>
              <a:rPr sz="1600" spc="-65" dirty="0">
                <a:latin typeface="Calibri"/>
                <a:cs typeface="Calibri"/>
              </a:rPr>
              <a:t> </a:t>
            </a:r>
            <a:r>
              <a:rPr sz="1600" spc="-25" dirty="0">
                <a:latin typeface="Calibri"/>
                <a:cs typeface="Calibri"/>
              </a:rPr>
              <a:t>for </a:t>
            </a:r>
            <a:r>
              <a:rPr sz="1600" dirty="0">
                <a:latin typeface="Calibri"/>
                <a:cs typeface="Calibri"/>
              </a:rPr>
              <a:t>management</a:t>
            </a:r>
            <a:r>
              <a:rPr sz="1600" spc="-45" dirty="0">
                <a:latin typeface="Calibri"/>
                <a:cs typeface="Calibri"/>
              </a:rPr>
              <a:t> </a:t>
            </a:r>
            <a:r>
              <a:rPr sz="1600" dirty="0">
                <a:latin typeface="Calibri"/>
                <a:cs typeface="Calibri"/>
              </a:rPr>
              <a:t>or</a:t>
            </a:r>
            <a:r>
              <a:rPr sz="1600" spc="-50" dirty="0">
                <a:latin typeface="Calibri"/>
                <a:cs typeface="Calibri"/>
              </a:rPr>
              <a:t> </a:t>
            </a:r>
            <a:r>
              <a:rPr sz="1600" dirty="0">
                <a:latin typeface="Calibri"/>
                <a:cs typeface="Calibri"/>
              </a:rPr>
              <a:t>executive</a:t>
            </a:r>
            <a:r>
              <a:rPr sz="1600" spc="-45" dirty="0">
                <a:latin typeface="Calibri"/>
                <a:cs typeface="Calibri"/>
              </a:rPr>
              <a:t> </a:t>
            </a:r>
            <a:r>
              <a:rPr sz="1600" spc="-10" dirty="0">
                <a:latin typeface="Calibri"/>
                <a:cs typeface="Calibri"/>
              </a:rPr>
              <a:t>review.</a:t>
            </a:r>
            <a:endParaRPr sz="1600">
              <a:latin typeface="Calibri"/>
              <a:cs typeface="Calibri"/>
            </a:endParaRPr>
          </a:p>
        </p:txBody>
      </p:sp>
      <p:pic>
        <p:nvPicPr>
          <p:cNvPr id="4" name="Insight Visual" descr="Slide titled “Customizing Dashboards 2 of 2.” The image shows a customized Insight dashboard with annotations pointing to an embedded USDA National Finance Center logo, a text box with descriptive content, and a hyperlink to another report. The slide emphasizes that dashboards can include logos, text, and links, and can be exported or printed for executive use."/>
          <p:cNvPicPr/>
          <p:nvPr/>
        </p:nvPicPr>
        <p:blipFill>
          <a:blip r:embed="rId2" cstate="print"/>
          <a:stretch>
            <a:fillRect/>
          </a:stretch>
        </p:blipFill>
        <p:spPr>
          <a:xfrm>
            <a:off x="1423341" y="2239577"/>
            <a:ext cx="7298883" cy="3783753"/>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25</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4053204" cy="635000"/>
          </a:xfrm>
          <a:prstGeom prst="rect">
            <a:avLst/>
          </a:prstGeom>
        </p:spPr>
        <p:txBody>
          <a:bodyPr vert="horz" wrap="square" lIns="0" tIns="12065" rIns="0" bIns="0" rtlCol="0">
            <a:spAutoFit/>
          </a:bodyPr>
          <a:lstStyle/>
          <a:p>
            <a:pPr marL="12700">
              <a:lnSpc>
                <a:spcPct val="100000"/>
              </a:lnSpc>
              <a:spcBef>
                <a:spcPts val="95"/>
              </a:spcBef>
            </a:pPr>
            <a:r>
              <a:rPr sz="4000" spc="-25" dirty="0"/>
              <a:t>General</a:t>
            </a:r>
            <a:r>
              <a:rPr sz="4000" spc="-190" dirty="0"/>
              <a:t> </a:t>
            </a:r>
            <a:r>
              <a:rPr sz="4000" spc="-10" dirty="0"/>
              <a:t>Navigation</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3</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42475" cy="1382903"/>
          </a:xfrm>
          <a:prstGeom prst="rect">
            <a:avLst/>
          </a:prstGeom>
        </p:spPr>
      </p:pic>
      <p:sp>
        <p:nvSpPr>
          <p:cNvPr id="16" name="object 16"/>
          <p:cNvSpPr txBox="1">
            <a:spLocks noGrp="1"/>
          </p:cNvSpPr>
          <p:nvPr>
            <p:ph type="title"/>
          </p:nvPr>
        </p:nvSpPr>
        <p:spPr>
          <a:prstGeom prst="rect">
            <a:avLst/>
          </a:prstGeom>
        </p:spPr>
        <p:txBody>
          <a:bodyPr vert="horz" wrap="square" lIns="0" tIns="12700" rIns="0" bIns="0" rtlCol="0">
            <a:spAutoFit/>
          </a:bodyPr>
          <a:lstStyle/>
          <a:p>
            <a:pPr marL="12700">
              <a:lnSpc>
                <a:spcPts val="2825"/>
              </a:lnSpc>
              <a:spcBef>
                <a:spcPts val="100"/>
              </a:spcBef>
            </a:pPr>
            <a:r>
              <a:rPr dirty="0"/>
              <a:t>General</a:t>
            </a:r>
            <a:r>
              <a:rPr spc="-80" dirty="0"/>
              <a:t> </a:t>
            </a:r>
            <a:r>
              <a:rPr spc="-10" dirty="0"/>
              <a:t>Navigation</a:t>
            </a:r>
          </a:p>
          <a:p>
            <a:pPr marL="12700">
              <a:lnSpc>
                <a:spcPts val="2825"/>
              </a:lnSpc>
            </a:pPr>
            <a:r>
              <a:rPr b="0" i="1" dirty="0">
                <a:latin typeface="Calibri"/>
                <a:cs typeface="Calibri"/>
              </a:rPr>
              <a:t>1</a:t>
            </a:r>
            <a:r>
              <a:rPr b="0" i="1" spc="-30" dirty="0">
                <a:latin typeface="Calibri"/>
                <a:cs typeface="Calibri"/>
              </a:rPr>
              <a:t> </a:t>
            </a:r>
            <a:r>
              <a:rPr b="0" i="1" dirty="0">
                <a:latin typeface="Calibri"/>
                <a:cs typeface="Calibri"/>
              </a:rPr>
              <a:t>of</a:t>
            </a:r>
            <a:r>
              <a:rPr b="0" i="1" spc="-10" dirty="0">
                <a:latin typeface="Calibri"/>
                <a:cs typeface="Calibri"/>
              </a:rPr>
              <a:t> </a:t>
            </a:r>
            <a:r>
              <a:rPr b="0" i="1" spc="-50" dirty="0">
                <a:latin typeface="Calibri"/>
                <a:cs typeface="Calibri"/>
              </a:rPr>
              <a:t>1</a:t>
            </a:r>
          </a:p>
        </p:txBody>
      </p:sp>
      <p:sp>
        <p:nvSpPr>
          <p:cNvPr id="17" name="object 17"/>
          <p:cNvSpPr txBox="1"/>
          <p:nvPr/>
        </p:nvSpPr>
        <p:spPr>
          <a:xfrm>
            <a:off x="764540" y="1483360"/>
            <a:ext cx="584581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The</a:t>
            </a:r>
            <a:r>
              <a:rPr sz="1600" spc="-90" dirty="0">
                <a:latin typeface="Calibri"/>
                <a:cs typeface="Calibri"/>
              </a:rPr>
              <a:t> </a:t>
            </a:r>
            <a:r>
              <a:rPr sz="1600" dirty="0">
                <a:latin typeface="Calibri"/>
                <a:cs typeface="Calibri"/>
              </a:rPr>
              <a:t>home</a:t>
            </a:r>
            <a:r>
              <a:rPr sz="1600" spc="-40" dirty="0">
                <a:latin typeface="Calibri"/>
                <a:cs typeface="Calibri"/>
              </a:rPr>
              <a:t> </a:t>
            </a:r>
            <a:r>
              <a:rPr sz="1600" dirty="0">
                <a:latin typeface="Calibri"/>
                <a:cs typeface="Calibri"/>
              </a:rPr>
              <a:t>screen</a:t>
            </a:r>
            <a:r>
              <a:rPr sz="1600" spc="-15" dirty="0">
                <a:latin typeface="Calibri"/>
                <a:cs typeface="Calibri"/>
              </a:rPr>
              <a:t> </a:t>
            </a:r>
            <a:r>
              <a:rPr sz="1600" spc="-10" dirty="0">
                <a:latin typeface="Calibri"/>
                <a:cs typeface="Calibri"/>
              </a:rPr>
              <a:t>provides</a:t>
            </a:r>
            <a:r>
              <a:rPr sz="1600" spc="-40" dirty="0">
                <a:latin typeface="Calibri"/>
                <a:cs typeface="Calibri"/>
              </a:rPr>
              <a:t> </a:t>
            </a:r>
            <a:r>
              <a:rPr sz="1600" spc="-10" dirty="0">
                <a:latin typeface="Calibri"/>
                <a:cs typeface="Calibri"/>
              </a:rPr>
              <a:t>intuitive</a:t>
            </a:r>
            <a:r>
              <a:rPr sz="1600" spc="-90" dirty="0">
                <a:latin typeface="Calibri"/>
                <a:cs typeface="Calibri"/>
              </a:rPr>
              <a:t> </a:t>
            </a:r>
            <a:r>
              <a:rPr sz="1600" spc="-10" dirty="0">
                <a:latin typeface="Calibri"/>
                <a:cs typeface="Calibri"/>
              </a:rPr>
              <a:t>navigation</a:t>
            </a:r>
            <a:r>
              <a:rPr sz="1600" spc="-85" dirty="0">
                <a:latin typeface="Calibri"/>
                <a:cs typeface="Calibri"/>
              </a:rPr>
              <a:t> </a:t>
            </a:r>
            <a:r>
              <a:rPr sz="1600" dirty="0">
                <a:latin typeface="Calibri"/>
                <a:cs typeface="Calibri"/>
              </a:rPr>
              <a:t>of</a:t>
            </a:r>
            <a:r>
              <a:rPr sz="1600" spc="-35" dirty="0">
                <a:latin typeface="Calibri"/>
                <a:cs typeface="Calibri"/>
              </a:rPr>
              <a:t> </a:t>
            </a:r>
            <a:r>
              <a:rPr sz="1600" dirty="0">
                <a:latin typeface="Calibri"/>
                <a:cs typeface="Calibri"/>
              </a:rPr>
              <a:t>the</a:t>
            </a:r>
            <a:r>
              <a:rPr sz="1600" spc="-60" dirty="0">
                <a:latin typeface="Calibri"/>
                <a:cs typeface="Calibri"/>
              </a:rPr>
              <a:t> </a:t>
            </a:r>
            <a:r>
              <a:rPr sz="1600" spc="-10" dirty="0">
                <a:latin typeface="Calibri"/>
                <a:cs typeface="Calibri"/>
              </a:rPr>
              <a:t>features</a:t>
            </a:r>
            <a:r>
              <a:rPr sz="1600" spc="-70" dirty="0">
                <a:latin typeface="Calibri"/>
                <a:cs typeface="Calibri"/>
              </a:rPr>
              <a:t> </a:t>
            </a:r>
            <a:r>
              <a:rPr sz="1600" dirty="0">
                <a:latin typeface="Calibri"/>
                <a:cs typeface="Calibri"/>
              </a:rPr>
              <a:t>of</a:t>
            </a:r>
            <a:r>
              <a:rPr sz="1600" spc="-35" dirty="0">
                <a:latin typeface="Calibri"/>
                <a:cs typeface="Calibri"/>
              </a:rPr>
              <a:t> </a:t>
            </a:r>
            <a:r>
              <a:rPr sz="1600" i="1" spc="-10" dirty="0">
                <a:latin typeface="Calibri"/>
                <a:cs typeface="Calibri"/>
              </a:rPr>
              <a:t>Insight</a:t>
            </a:r>
            <a:endParaRPr sz="1600" dirty="0">
              <a:latin typeface="Calibri"/>
              <a:cs typeface="Calibri"/>
            </a:endParaRPr>
          </a:p>
        </p:txBody>
      </p:sp>
      <p:grpSp>
        <p:nvGrpSpPr>
          <p:cNvPr id="21" name="Group 20" descr="A screenshot of the Insight homepage shows various reporting and navigation options. Sections include “Create,” “Browse/Manage,” “Recent,” and “Most Popular.” Tooltips describe the dashboard, most frequently accessed reports, and top menu bar features such as Home, Catalog, Favorites, Dashboards, New, and Open.">
            <a:extLst>
              <a:ext uri="{FF2B5EF4-FFF2-40B4-BE49-F238E27FC236}">
                <a16:creationId xmlns:a16="http://schemas.microsoft.com/office/drawing/2014/main" id="{7124C903-34A6-DE28-CCC2-53469A4FAAD2}"/>
              </a:ext>
            </a:extLst>
          </p:cNvPr>
          <p:cNvGrpSpPr/>
          <p:nvPr/>
        </p:nvGrpSpPr>
        <p:grpSpPr>
          <a:xfrm>
            <a:off x="228600" y="1828419"/>
            <a:ext cx="8667750" cy="4762816"/>
            <a:chOff x="228600" y="1828419"/>
            <a:chExt cx="8667750" cy="4762816"/>
          </a:xfrm>
        </p:grpSpPr>
        <p:grpSp>
          <p:nvGrpSpPr>
            <p:cNvPr id="2" name="object 2"/>
            <p:cNvGrpSpPr/>
            <p:nvPr/>
          </p:nvGrpSpPr>
          <p:grpSpPr>
            <a:xfrm>
              <a:off x="673100" y="2861881"/>
              <a:ext cx="7366000" cy="3729354"/>
              <a:chOff x="673100" y="2861881"/>
              <a:chExt cx="7366000" cy="3729354"/>
            </a:xfrm>
          </p:grpSpPr>
          <p:pic>
            <p:nvPicPr>
              <p:cNvPr id="3" name="object 3" descr="Screenshot of the Insight home page interface. The left panel features categories like “Create,” “Browse/Manage,” and “Get Started,” with links to tools such as Analysis, Published Reporting, Performance Management, and documentation resources. The center-right section displays “Recent” dashboards, including Workforce Profile and Workforce Roster Detail, and a “Most Popular” section indicating no current recommendations."/>
              <p:cNvPicPr/>
              <p:nvPr/>
            </p:nvPicPr>
            <p:blipFill>
              <a:blip r:embed="rId3" cstate="print"/>
              <a:stretch>
                <a:fillRect/>
              </a:stretch>
            </p:blipFill>
            <p:spPr>
              <a:xfrm>
                <a:off x="777239" y="3161919"/>
                <a:ext cx="7261859" cy="3429000"/>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4" cstate="print"/>
              <a:stretch>
                <a:fillRect/>
              </a:stretch>
            </p:blipFill>
            <p:spPr>
              <a:xfrm>
                <a:off x="764692" y="3148355"/>
                <a:ext cx="7239000" cy="3407143"/>
              </a:xfrm>
              <a:prstGeom prst="rect">
                <a:avLst/>
              </a:prstGeom>
            </p:spPr>
          </p:pic>
          <p:sp>
            <p:nvSpPr>
              <p:cNvPr id="5" name="object 5"/>
              <p:cNvSpPr/>
              <p:nvPr/>
            </p:nvSpPr>
            <p:spPr>
              <a:xfrm>
                <a:off x="757237" y="3140900"/>
                <a:ext cx="7248525" cy="3416935"/>
              </a:xfrm>
              <a:custGeom>
                <a:avLst/>
                <a:gdLst/>
                <a:ahLst/>
                <a:cxnLst/>
                <a:rect l="l" t="t" r="r" b="b"/>
                <a:pathLst>
                  <a:path w="7248525" h="3416934">
                    <a:moveTo>
                      <a:pt x="0" y="3416680"/>
                    </a:moveTo>
                    <a:lnTo>
                      <a:pt x="7248525" y="3416680"/>
                    </a:lnTo>
                    <a:lnTo>
                      <a:pt x="7248525" y="0"/>
                    </a:lnTo>
                    <a:lnTo>
                      <a:pt x="0" y="0"/>
                    </a:lnTo>
                    <a:lnTo>
                      <a:pt x="0" y="3416680"/>
                    </a:lnTo>
                    <a:close/>
                  </a:path>
                </a:pathLst>
              </a:custGeom>
              <a:ln w="9523">
                <a:solidFill>
                  <a:srgbClr val="000000"/>
                </a:solidFill>
              </a:ln>
            </p:spPr>
            <p:txBody>
              <a:bodyPr wrap="square" lIns="0" tIns="0" rIns="0" bIns="0" rtlCol="0"/>
              <a:lstStyle/>
              <a:p>
                <a:endParaRPr/>
              </a:p>
            </p:txBody>
          </p:sp>
          <p:sp>
            <p:nvSpPr>
              <p:cNvPr id="6" name="object 6"/>
              <p:cNvSpPr/>
              <p:nvPr/>
            </p:nvSpPr>
            <p:spPr>
              <a:xfrm>
                <a:off x="3110738" y="2876169"/>
                <a:ext cx="4081145" cy="485140"/>
              </a:xfrm>
              <a:custGeom>
                <a:avLst/>
                <a:gdLst/>
                <a:ahLst/>
                <a:cxnLst/>
                <a:rect l="l" t="t" r="r" b="b"/>
                <a:pathLst>
                  <a:path w="4081145" h="485139">
                    <a:moveTo>
                      <a:pt x="4080637" y="0"/>
                    </a:moveTo>
                    <a:lnTo>
                      <a:pt x="3089275" y="187959"/>
                    </a:lnTo>
                  </a:path>
                  <a:path w="4081145" h="485139">
                    <a:moveTo>
                      <a:pt x="3164204" y="122808"/>
                    </a:moveTo>
                    <a:lnTo>
                      <a:pt x="3089275" y="187959"/>
                    </a:lnTo>
                    <a:lnTo>
                      <a:pt x="3182747" y="221106"/>
                    </a:lnTo>
                  </a:path>
                  <a:path w="4081145" h="485139">
                    <a:moveTo>
                      <a:pt x="813562" y="21843"/>
                    </a:moveTo>
                    <a:lnTo>
                      <a:pt x="0" y="484123"/>
                    </a:lnTo>
                  </a:path>
                  <a:path w="4081145" h="485139">
                    <a:moveTo>
                      <a:pt x="49784" y="398271"/>
                    </a:moveTo>
                    <a:lnTo>
                      <a:pt x="0" y="483996"/>
                    </a:lnTo>
                    <a:lnTo>
                      <a:pt x="99187" y="485139"/>
                    </a:lnTo>
                  </a:path>
                </a:pathLst>
              </a:custGeom>
              <a:ln w="28575">
                <a:solidFill>
                  <a:srgbClr val="DDAD21"/>
                </a:solidFill>
              </a:ln>
            </p:spPr>
            <p:txBody>
              <a:bodyPr wrap="square" lIns="0" tIns="0" rIns="0" bIns="0" rtlCol="0"/>
              <a:lstStyle/>
              <a:p>
                <a:endParaRPr/>
              </a:p>
            </p:txBody>
          </p:sp>
          <p:sp>
            <p:nvSpPr>
              <p:cNvPr id="7" name="object 7"/>
              <p:cNvSpPr/>
              <p:nvPr/>
            </p:nvSpPr>
            <p:spPr>
              <a:xfrm>
                <a:off x="1409700" y="2917063"/>
                <a:ext cx="71755" cy="429259"/>
              </a:xfrm>
              <a:custGeom>
                <a:avLst/>
                <a:gdLst/>
                <a:ahLst/>
                <a:cxnLst/>
                <a:rect l="l" t="t" r="r" b="b"/>
                <a:pathLst>
                  <a:path w="71755" h="429260">
                    <a:moveTo>
                      <a:pt x="0" y="0"/>
                    </a:moveTo>
                    <a:lnTo>
                      <a:pt x="71500" y="429260"/>
                    </a:lnTo>
                  </a:path>
                </a:pathLst>
              </a:custGeom>
              <a:ln w="28573">
                <a:solidFill>
                  <a:srgbClr val="DDAD21"/>
                </a:solidFill>
              </a:ln>
            </p:spPr>
            <p:txBody>
              <a:bodyPr wrap="square" lIns="0" tIns="0" rIns="0" bIns="0" rtlCol="0"/>
              <a:lstStyle/>
              <a:p>
                <a:endParaRPr/>
              </a:p>
            </p:txBody>
          </p:sp>
          <p:sp>
            <p:nvSpPr>
              <p:cNvPr id="8" name="object 8"/>
              <p:cNvSpPr/>
              <p:nvPr/>
            </p:nvSpPr>
            <p:spPr>
              <a:xfrm>
                <a:off x="1417827" y="3253486"/>
                <a:ext cx="99060" cy="93345"/>
              </a:xfrm>
              <a:custGeom>
                <a:avLst/>
                <a:gdLst/>
                <a:ahLst/>
                <a:cxnLst/>
                <a:rect l="l" t="t" r="r" b="b"/>
                <a:pathLst>
                  <a:path w="99059" h="93345">
                    <a:moveTo>
                      <a:pt x="98678" y="0"/>
                    </a:moveTo>
                    <a:lnTo>
                      <a:pt x="63372" y="92837"/>
                    </a:lnTo>
                    <a:lnTo>
                      <a:pt x="0" y="16510"/>
                    </a:lnTo>
                  </a:path>
                </a:pathLst>
              </a:custGeom>
              <a:ln w="28575">
                <a:solidFill>
                  <a:srgbClr val="DDAD21"/>
                </a:solidFill>
              </a:ln>
            </p:spPr>
            <p:txBody>
              <a:bodyPr wrap="square" lIns="0" tIns="0" rIns="0" bIns="0" rtlCol="0"/>
              <a:lstStyle/>
              <a:p>
                <a:endParaRPr/>
              </a:p>
            </p:txBody>
          </p:sp>
          <p:sp>
            <p:nvSpPr>
              <p:cNvPr id="9" name="object 9"/>
              <p:cNvSpPr/>
              <p:nvPr/>
            </p:nvSpPr>
            <p:spPr>
              <a:xfrm>
                <a:off x="685800" y="3069463"/>
                <a:ext cx="6705600" cy="3105150"/>
              </a:xfrm>
              <a:custGeom>
                <a:avLst/>
                <a:gdLst/>
                <a:ahLst/>
                <a:cxnLst/>
                <a:rect l="l" t="t" r="r" b="b"/>
                <a:pathLst>
                  <a:path w="6705600" h="3105150">
                    <a:moveTo>
                      <a:pt x="0" y="2514600"/>
                    </a:moveTo>
                    <a:lnTo>
                      <a:pt x="1600200" y="2514600"/>
                    </a:lnTo>
                    <a:lnTo>
                      <a:pt x="1600200" y="304800"/>
                    </a:lnTo>
                    <a:lnTo>
                      <a:pt x="0" y="304800"/>
                    </a:lnTo>
                    <a:lnTo>
                      <a:pt x="0" y="2514600"/>
                    </a:lnTo>
                    <a:close/>
                  </a:path>
                  <a:path w="6705600" h="3105150">
                    <a:moveTo>
                      <a:pt x="1676400" y="838200"/>
                    </a:moveTo>
                    <a:lnTo>
                      <a:pt x="3124200" y="838200"/>
                    </a:lnTo>
                    <a:lnTo>
                      <a:pt x="3124200" y="304800"/>
                    </a:lnTo>
                    <a:lnTo>
                      <a:pt x="1676400" y="304800"/>
                    </a:lnTo>
                    <a:lnTo>
                      <a:pt x="1676400" y="838200"/>
                    </a:lnTo>
                    <a:close/>
                  </a:path>
                  <a:path w="6705600" h="3105150">
                    <a:moveTo>
                      <a:pt x="4267200" y="304800"/>
                    </a:moveTo>
                    <a:lnTo>
                      <a:pt x="6705600" y="304800"/>
                    </a:lnTo>
                    <a:lnTo>
                      <a:pt x="6705600" y="0"/>
                    </a:lnTo>
                    <a:lnTo>
                      <a:pt x="4267200" y="0"/>
                    </a:lnTo>
                    <a:lnTo>
                      <a:pt x="4267200" y="304800"/>
                    </a:lnTo>
                    <a:close/>
                  </a:path>
                  <a:path w="6705600" h="3105150">
                    <a:moveTo>
                      <a:pt x="3276600" y="3105086"/>
                    </a:moveTo>
                    <a:lnTo>
                      <a:pt x="5638800" y="3105086"/>
                    </a:lnTo>
                    <a:lnTo>
                      <a:pt x="5638800" y="2438336"/>
                    </a:lnTo>
                    <a:lnTo>
                      <a:pt x="3276600" y="2438336"/>
                    </a:lnTo>
                    <a:lnTo>
                      <a:pt x="3276600" y="3105086"/>
                    </a:lnTo>
                    <a:close/>
                  </a:path>
                  <a:path w="6705600" h="3105150">
                    <a:moveTo>
                      <a:pt x="1676400" y="1600200"/>
                    </a:moveTo>
                    <a:lnTo>
                      <a:pt x="3124200" y="1600200"/>
                    </a:lnTo>
                    <a:lnTo>
                      <a:pt x="3124200" y="1295400"/>
                    </a:lnTo>
                    <a:lnTo>
                      <a:pt x="1676400" y="1295400"/>
                    </a:lnTo>
                    <a:lnTo>
                      <a:pt x="1676400" y="1600200"/>
                    </a:lnTo>
                    <a:close/>
                  </a:path>
                </a:pathLst>
              </a:custGeom>
              <a:ln w="25400">
                <a:solidFill>
                  <a:srgbClr val="DDAD21"/>
                </a:solidFill>
              </a:ln>
            </p:spPr>
            <p:txBody>
              <a:bodyPr wrap="square" lIns="0" tIns="0" rIns="0" bIns="0" rtlCol="0"/>
              <a:lstStyle/>
              <a:p>
                <a:endParaRPr/>
              </a:p>
            </p:txBody>
          </p:sp>
          <p:sp>
            <p:nvSpPr>
              <p:cNvPr id="10" name="object 10"/>
              <p:cNvSpPr/>
              <p:nvPr/>
            </p:nvSpPr>
            <p:spPr>
              <a:xfrm>
                <a:off x="3112261" y="4666361"/>
                <a:ext cx="2031364" cy="842010"/>
              </a:xfrm>
              <a:custGeom>
                <a:avLst/>
                <a:gdLst/>
                <a:ahLst/>
                <a:cxnLst/>
                <a:rect l="l" t="t" r="r" b="b"/>
                <a:pathLst>
                  <a:path w="2031364" h="842010">
                    <a:moveTo>
                      <a:pt x="2031238" y="841501"/>
                    </a:moveTo>
                    <a:lnTo>
                      <a:pt x="0" y="13969"/>
                    </a:lnTo>
                  </a:path>
                  <a:path w="2031364" h="842010">
                    <a:moveTo>
                      <a:pt x="60579" y="92582"/>
                    </a:moveTo>
                    <a:lnTo>
                      <a:pt x="0" y="13969"/>
                    </a:lnTo>
                    <a:lnTo>
                      <a:pt x="98298" y="0"/>
                    </a:lnTo>
                  </a:path>
                </a:pathLst>
              </a:custGeom>
              <a:ln w="28575">
                <a:solidFill>
                  <a:srgbClr val="DDAD21"/>
                </a:solidFill>
              </a:ln>
            </p:spPr>
            <p:txBody>
              <a:bodyPr wrap="square" lIns="0" tIns="0" rIns="0" bIns="0" rtlCol="0"/>
              <a:lstStyle/>
              <a:p>
                <a:endParaRPr/>
              </a:p>
            </p:txBody>
          </p:sp>
        </p:grpSp>
        <p:sp>
          <p:nvSpPr>
            <p:cNvPr id="13" name="object 13"/>
            <p:cNvSpPr txBox="1"/>
            <p:nvPr/>
          </p:nvSpPr>
          <p:spPr>
            <a:xfrm>
              <a:off x="228600" y="1926463"/>
              <a:ext cx="2362200" cy="990600"/>
            </a:xfrm>
            <a:prstGeom prst="rect">
              <a:avLst/>
            </a:prstGeom>
            <a:ln w="25400">
              <a:solidFill>
                <a:srgbClr val="DDAD21"/>
              </a:solidFill>
            </a:ln>
          </p:spPr>
          <p:txBody>
            <a:bodyPr vert="horz" wrap="square" lIns="0" tIns="68580" rIns="0" bIns="0" rtlCol="0">
              <a:spAutoFit/>
            </a:bodyPr>
            <a:lstStyle/>
            <a:p>
              <a:pPr marL="89535" marR="272415">
                <a:lnSpc>
                  <a:spcPct val="99500"/>
                </a:lnSpc>
                <a:spcBef>
                  <a:spcPts val="540"/>
                </a:spcBef>
              </a:pPr>
              <a:r>
                <a:rPr sz="1100" dirty="0">
                  <a:latin typeface="Calibri"/>
                  <a:cs typeface="Calibri"/>
                </a:rPr>
                <a:t>The</a:t>
              </a:r>
              <a:r>
                <a:rPr sz="1100" spc="-15" dirty="0">
                  <a:latin typeface="Calibri"/>
                  <a:cs typeface="Calibri"/>
                </a:rPr>
                <a:t> </a:t>
              </a:r>
              <a:r>
                <a:rPr sz="1100" dirty="0">
                  <a:latin typeface="Calibri"/>
                  <a:cs typeface="Calibri"/>
                </a:rPr>
                <a:t>“Create”</a:t>
              </a:r>
              <a:r>
                <a:rPr sz="1100" spc="-10" dirty="0">
                  <a:latin typeface="Calibri"/>
                  <a:cs typeface="Calibri"/>
                </a:rPr>
                <a:t> </a:t>
              </a:r>
              <a:r>
                <a:rPr sz="1100" dirty="0">
                  <a:latin typeface="Calibri"/>
                  <a:cs typeface="Calibri"/>
                </a:rPr>
                <a:t>section</a:t>
              </a:r>
              <a:r>
                <a:rPr sz="1100" spc="-20" dirty="0">
                  <a:latin typeface="Calibri"/>
                  <a:cs typeface="Calibri"/>
                </a:rPr>
                <a:t> </a:t>
              </a:r>
              <a:r>
                <a:rPr sz="1100" dirty="0">
                  <a:latin typeface="Calibri"/>
                  <a:cs typeface="Calibri"/>
                </a:rPr>
                <a:t>allows</a:t>
              </a:r>
              <a:r>
                <a:rPr sz="1100" spc="-10" dirty="0">
                  <a:latin typeface="Calibri"/>
                  <a:cs typeface="Calibri"/>
                </a:rPr>
                <a:t> </a:t>
              </a:r>
              <a:r>
                <a:rPr sz="1100" dirty="0">
                  <a:latin typeface="Calibri"/>
                  <a:cs typeface="Calibri"/>
                </a:rPr>
                <a:t>you</a:t>
              </a:r>
              <a:r>
                <a:rPr sz="1100" spc="-15" dirty="0">
                  <a:latin typeface="Calibri"/>
                  <a:cs typeface="Calibri"/>
                </a:rPr>
                <a:t> </a:t>
              </a:r>
              <a:r>
                <a:rPr sz="1100" spc="-25" dirty="0">
                  <a:latin typeface="Calibri"/>
                  <a:cs typeface="Calibri"/>
                </a:rPr>
                <a:t>to </a:t>
              </a:r>
              <a:r>
                <a:rPr sz="1100" dirty="0">
                  <a:latin typeface="Calibri"/>
                  <a:cs typeface="Calibri"/>
                </a:rPr>
                <a:t>start</a:t>
              </a:r>
              <a:r>
                <a:rPr sz="1100" spc="-5" dirty="0">
                  <a:latin typeface="Calibri"/>
                  <a:cs typeface="Calibri"/>
                </a:rPr>
                <a:t> </a:t>
              </a:r>
              <a:r>
                <a:rPr sz="1100" dirty="0">
                  <a:latin typeface="Calibri"/>
                  <a:cs typeface="Calibri"/>
                </a:rPr>
                <a:t>a</a:t>
              </a:r>
              <a:r>
                <a:rPr sz="1100" spc="-5" dirty="0">
                  <a:latin typeface="Calibri"/>
                  <a:cs typeface="Calibri"/>
                </a:rPr>
                <a:t> </a:t>
              </a:r>
              <a:r>
                <a:rPr sz="1100" dirty="0">
                  <a:latin typeface="Calibri"/>
                  <a:cs typeface="Calibri"/>
                </a:rPr>
                <a:t>new</a:t>
              </a:r>
              <a:r>
                <a:rPr sz="1100" spc="-15" dirty="0">
                  <a:latin typeface="Calibri"/>
                  <a:cs typeface="Calibri"/>
                </a:rPr>
                <a:t> </a:t>
              </a:r>
              <a:r>
                <a:rPr sz="1100" dirty="0">
                  <a:latin typeface="Calibri"/>
                  <a:cs typeface="Calibri"/>
                </a:rPr>
                <a:t>report</a:t>
              </a:r>
              <a:r>
                <a:rPr sz="1100" spc="-10" dirty="0">
                  <a:latin typeface="Calibri"/>
                  <a:cs typeface="Calibri"/>
                </a:rPr>
                <a:t> </a:t>
              </a:r>
              <a:r>
                <a:rPr sz="1100" dirty="0">
                  <a:latin typeface="Calibri"/>
                  <a:cs typeface="Calibri"/>
                </a:rPr>
                <a:t>(or</a:t>
              </a:r>
              <a:r>
                <a:rPr sz="1100" spc="-15" dirty="0">
                  <a:latin typeface="Calibri"/>
                  <a:cs typeface="Calibri"/>
                </a:rPr>
                <a:t> </a:t>
              </a:r>
              <a:r>
                <a:rPr sz="1100" spc="-10" dirty="0">
                  <a:latin typeface="Calibri"/>
                  <a:cs typeface="Calibri"/>
                </a:rPr>
                <a:t>“Analysis”), </a:t>
              </a:r>
              <a:r>
                <a:rPr sz="1100" dirty="0">
                  <a:latin typeface="Calibri"/>
                  <a:cs typeface="Calibri"/>
                </a:rPr>
                <a:t>while</a:t>
              </a:r>
              <a:r>
                <a:rPr sz="1100" spc="-45" dirty="0">
                  <a:latin typeface="Calibri"/>
                  <a:cs typeface="Calibri"/>
                </a:rPr>
                <a:t> </a:t>
              </a:r>
              <a:r>
                <a:rPr sz="1100" dirty="0">
                  <a:latin typeface="Calibri"/>
                  <a:cs typeface="Calibri"/>
                </a:rPr>
                <a:t>“Browse/Manage”</a:t>
              </a:r>
              <a:r>
                <a:rPr sz="1100" spc="-35" dirty="0">
                  <a:latin typeface="Calibri"/>
                  <a:cs typeface="Calibri"/>
                </a:rPr>
                <a:t> </a:t>
              </a:r>
              <a:r>
                <a:rPr sz="1100" spc="-10" dirty="0">
                  <a:latin typeface="Calibri"/>
                  <a:cs typeface="Calibri"/>
                </a:rPr>
                <a:t>provides </a:t>
              </a:r>
              <a:r>
                <a:rPr sz="1100" dirty="0">
                  <a:latin typeface="Calibri"/>
                  <a:cs typeface="Calibri"/>
                </a:rPr>
                <a:t>another</a:t>
              </a:r>
              <a:r>
                <a:rPr sz="1100" spc="-50" dirty="0">
                  <a:latin typeface="Calibri"/>
                  <a:cs typeface="Calibri"/>
                </a:rPr>
                <a:t> </a:t>
              </a:r>
              <a:r>
                <a:rPr sz="1100" dirty="0">
                  <a:latin typeface="Calibri"/>
                  <a:cs typeface="Calibri"/>
                </a:rPr>
                <a:t>way</a:t>
              </a:r>
              <a:r>
                <a:rPr sz="1100" spc="-20" dirty="0">
                  <a:latin typeface="Calibri"/>
                  <a:cs typeface="Calibri"/>
                </a:rPr>
                <a:t> </a:t>
              </a:r>
              <a:r>
                <a:rPr sz="1100" dirty="0">
                  <a:latin typeface="Calibri"/>
                  <a:cs typeface="Calibri"/>
                </a:rPr>
                <a:t>to</a:t>
              </a:r>
              <a:r>
                <a:rPr sz="1100" spc="-25" dirty="0">
                  <a:latin typeface="Calibri"/>
                  <a:cs typeface="Calibri"/>
                </a:rPr>
                <a:t> </a:t>
              </a:r>
              <a:r>
                <a:rPr sz="1100" spc="-10" dirty="0">
                  <a:latin typeface="Calibri"/>
                  <a:cs typeface="Calibri"/>
                </a:rPr>
                <a:t>access</a:t>
              </a:r>
              <a:r>
                <a:rPr sz="1100" spc="-35" dirty="0">
                  <a:latin typeface="Calibri"/>
                  <a:cs typeface="Calibri"/>
                </a:rPr>
                <a:t> </a:t>
              </a:r>
              <a:r>
                <a:rPr sz="1100" spc="-10" dirty="0">
                  <a:latin typeface="Calibri"/>
                  <a:cs typeface="Calibri"/>
                </a:rPr>
                <a:t>your</a:t>
              </a:r>
              <a:r>
                <a:rPr sz="1100" spc="-45" dirty="0">
                  <a:latin typeface="Calibri"/>
                  <a:cs typeface="Calibri"/>
                </a:rPr>
                <a:t> </a:t>
              </a:r>
              <a:r>
                <a:rPr sz="1100" spc="-10" dirty="0">
                  <a:latin typeface="Calibri"/>
                  <a:cs typeface="Calibri"/>
                </a:rPr>
                <a:t>existing </a:t>
              </a:r>
              <a:r>
                <a:rPr sz="1100" dirty="0">
                  <a:latin typeface="Calibri"/>
                  <a:cs typeface="Calibri"/>
                </a:rPr>
                <a:t>reports</a:t>
              </a:r>
              <a:r>
                <a:rPr sz="1100" spc="-35" dirty="0">
                  <a:latin typeface="Calibri"/>
                  <a:cs typeface="Calibri"/>
                </a:rPr>
                <a:t> </a:t>
              </a:r>
              <a:r>
                <a:rPr sz="1100" dirty="0">
                  <a:latin typeface="Calibri"/>
                  <a:cs typeface="Calibri"/>
                </a:rPr>
                <a:t>and</a:t>
              </a:r>
              <a:r>
                <a:rPr sz="1100" spc="-25" dirty="0">
                  <a:latin typeface="Calibri"/>
                  <a:cs typeface="Calibri"/>
                </a:rPr>
                <a:t> </a:t>
              </a:r>
              <a:r>
                <a:rPr sz="1100" spc="-10" dirty="0">
                  <a:latin typeface="Calibri"/>
                  <a:cs typeface="Calibri"/>
                </a:rPr>
                <a:t>dashboards.</a:t>
              </a:r>
              <a:endParaRPr sz="1100" dirty="0">
                <a:latin typeface="Calibri"/>
                <a:cs typeface="Calibri"/>
              </a:endParaRPr>
            </a:p>
          </p:txBody>
        </p:sp>
        <p:sp>
          <p:nvSpPr>
            <p:cNvPr id="12" name="object 12"/>
            <p:cNvSpPr txBox="1"/>
            <p:nvPr/>
          </p:nvSpPr>
          <p:spPr>
            <a:xfrm>
              <a:off x="2743200" y="2231263"/>
              <a:ext cx="2362200" cy="666750"/>
            </a:xfrm>
            <a:prstGeom prst="rect">
              <a:avLst/>
            </a:prstGeom>
            <a:ln w="25400">
              <a:solidFill>
                <a:srgbClr val="DDAD21"/>
              </a:solidFill>
            </a:ln>
          </p:spPr>
          <p:txBody>
            <a:bodyPr vert="horz" wrap="square" lIns="0" tIns="156210" rIns="0" bIns="0" rtlCol="0">
              <a:spAutoFit/>
            </a:bodyPr>
            <a:lstStyle/>
            <a:p>
              <a:pPr marL="90170">
                <a:lnSpc>
                  <a:spcPts val="1315"/>
                </a:lnSpc>
                <a:spcBef>
                  <a:spcPts val="1230"/>
                </a:spcBef>
              </a:pPr>
              <a:r>
                <a:rPr sz="1100" dirty="0">
                  <a:latin typeface="Calibri"/>
                  <a:cs typeface="Calibri"/>
                </a:rPr>
                <a:t>The</a:t>
              </a:r>
              <a:r>
                <a:rPr sz="1100" spc="-15" dirty="0">
                  <a:latin typeface="Calibri"/>
                  <a:cs typeface="Calibri"/>
                </a:rPr>
                <a:t> </a:t>
              </a:r>
              <a:r>
                <a:rPr sz="1100" dirty="0">
                  <a:latin typeface="Calibri"/>
                  <a:cs typeface="Calibri"/>
                </a:rPr>
                <a:t>“Recent”</a:t>
              </a:r>
              <a:r>
                <a:rPr sz="1100" spc="-15" dirty="0">
                  <a:latin typeface="Calibri"/>
                  <a:cs typeface="Calibri"/>
                </a:rPr>
                <a:t> </a:t>
              </a:r>
              <a:r>
                <a:rPr sz="1100" dirty="0">
                  <a:latin typeface="Calibri"/>
                  <a:cs typeface="Calibri"/>
                </a:rPr>
                <a:t>section</a:t>
              </a:r>
              <a:r>
                <a:rPr sz="1100" spc="-35" dirty="0">
                  <a:latin typeface="Calibri"/>
                  <a:cs typeface="Calibri"/>
                </a:rPr>
                <a:t> </a:t>
              </a:r>
              <a:r>
                <a:rPr sz="1100" dirty="0">
                  <a:latin typeface="Calibri"/>
                  <a:cs typeface="Calibri"/>
                </a:rPr>
                <a:t>lists</a:t>
              </a:r>
              <a:r>
                <a:rPr sz="1100" spc="-20" dirty="0">
                  <a:latin typeface="Calibri"/>
                  <a:cs typeface="Calibri"/>
                </a:rPr>
                <a:t> </a:t>
              </a:r>
              <a:r>
                <a:rPr sz="1100" dirty="0">
                  <a:latin typeface="Calibri"/>
                  <a:cs typeface="Calibri"/>
                </a:rPr>
                <a:t>your</a:t>
              </a:r>
              <a:r>
                <a:rPr sz="1100" spc="-20" dirty="0">
                  <a:latin typeface="Calibri"/>
                  <a:cs typeface="Calibri"/>
                </a:rPr>
                <a:t> most</a:t>
              </a:r>
              <a:endParaRPr sz="1100" dirty="0">
                <a:latin typeface="Calibri"/>
                <a:cs typeface="Calibri"/>
              </a:endParaRPr>
            </a:p>
            <a:p>
              <a:pPr marL="92075">
                <a:lnSpc>
                  <a:spcPts val="1315"/>
                </a:lnSpc>
              </a:pPr>
              <a:r>
                <a:rPr sz="1100" spc="-10" dirty="0">
                  <a:latin typeface="Calibri"/>
                  <a:cs typeface="Calibri"/>
                </a:rPr>
                <a:t>recently</a:t>
              </a:r>
              <a:r>
                <a:rPr sz="1100" spc="-20" dirty="0">
                  <a:latin typeface="Calibri"/>
                  <a:cs typeface="Calibri"/>
                </a:rPr>
                <a:t> </a:t>
              </a:r>
              <a:r>
                <a:rPr sz="1100" spc="-10" dirty="0">
                  <a:latin typeface="Calibri"/>
                  <a:cs typeface="Calibri"/>
                </a:rPr>
                <a:t>used</a:t>
              </a:r>
              <a:r>
                <a:rPr sz="1100" spc="-20" dirty="0">
                  <a:latin typeface="Calibri"/>
                  <a:cs typeface="Calibri"/>
                </a:rPr>
                <a:t> </a:t>
              </a:r>
              <a:r>
                <a:rPr sz="1100" spc="-10" dirty="0">
                  <a:latin typeface="Calibri"/>
                  <a:cs typeface="Calibri"/>
                </a:rPr>
                <a:t>reports</a:t>
              </a:r>
              <a:r>
                <a:rPr sz="1100" spc="-30" dirty="0">
                  <a:latin typeface="Calibri"/>
                  <a:cs typeface="Calibri"/>
                </a:rPr>
                <a:t> </a:t>
              </a:r>
              <a:r>
                <a:rPr sz="1100" spc="-10" dirty="0">
                  <a:latin typeface="Calibri"/>
                  <a:cs typeface="Calibri"/>
                </a:rPr>
                <a:t>and</a:t>
              </a:r>
              <a:r>
                <a:rPr sz="1100" spc="-25" dirty="0">
                  <a:latin typeface="Calibri"/>
                  <a:cs typeface="Calibri"/>
                </a:rPr>
                <a:t> </a:t>
              </a:r>
              <a:r>
                <a:rPr sz="1100" spc="-10" dirty="0">
                  <a:latin typeface="Calibri"/>
                  <a:cs typeface="Calibri"/>
                </a:rPr>
                <a:t>dashboards.</a:t>
              </a:r>
              <a:endParaRPr sz="1100" dirty="0">
                <a:latin typeface="Calibri"/>
                <a:cs typeface="Calibri"/>
              </a:endParaRPr>
            </a:p>
          </p:txBody>
        </p:sp>
        <p:sp>
          <p:nvSpPr>
            <p:cNvPr id="14" name="object 14"/>
            <p:cNvSpPr txBox="1"/>
            <p:nvPr/>
          </p:nvSpPr>
          <p:spPr>
            <a:xfrm>
              <a:off x="5486400" y="1828419"/>
              <a:ext cx="3409950" cy="1047750"/>
            </a:xfrm>
            <a:prstGeom prst="rect">
              <a:avLst/>
            </a:prstGeom>
            <a:ln w="25400">
              <a:solidFill>
                <a:srgbClr val="DDAD21"/>
              </a:solidFill>
            </a:ln>
          </p:spPr>
          <p:txBody>
            <a:bodyPr vert="horz" wrap="square" lIns="0" tIns="95885" rIns="0" bIns="0" rtlCol="0">
              <a:spAutoFit/>
            </a:bodyPr>
            <a:lstStyle/>
            <a:p>
              <a:pPr marL="90170" marR="108585">
                <a:lnSpc>
                  <a:spcPct val="99800"/>
                </a:lnSpc>
                <a:spcBef>
                  <a:spcPts val="755"/>
                </a:spcBef>
              </a:pPr>
              <a:r>
                <a:rPr sz="1100" dirty="0">
                  <a:latin typeface="Calibri"/>
                  <a:cs typeface="Calibri"/>
                </a:rPr>
                <a:t>The</a:t>
              </a:r>
              <a:r>
                <a:rPr sz="1100" spc="-15" dirty="0">
                  <a:latin typeface="Calibri"/>
                  <a:cs typeface="Calibri"/>
                </a:rPr>
                <a:t> </a:t>
              </a:r>
              <a:r>
                <a:rPr sz="1100" dirty="0">
                  <a:latin typeface="Calibri"/>
                  <a:cs typeface="Calibri"/>
                </a:rPr>
                <a:t>“Top</a:t>
              </a:r>
              <a:r>
                <a:rPr sz="1100" spc="-10" dirty="0">
                  <a:latin typeface="Calibri"/>
                  <a:cs typeface="Calibri"/>
                </a:rPr>
                <a:t> Navigation</a:t>
              </a:r>
              <a:r>
                <a:rPr sz="1100" spc="-35" dirty="0">
                  <a:latin typeface="Calibri"/>
                  <a:cs typeface="Calibri"/>
                </a:rPr>
                <a:t> </a:t>
              </a:r>
              <a:r>
                <a:rPr sz="1100" dirty="0">
                  <a:latin typeface="Calibri"/>
                  <a:cs typeface="Calibri"/>
                </a:rPr>
                <a:t>Bar”</a:t>
              </a:r>
              <a:r>
                <a:rPr sz="1100" spc="5" dirty="0">
                  <a:latin typeface="Calibri"/>
                  <a:cs typeface="Calibri"/>
                </a:rPr>
                <a:t> </a:t>
              </a:r>
              <a:r>
                <a:rPr sz="1100" spc="-10" dirty="0">
                  <a:latin typeface="Calibri"/>
                  <a:cs typeface="Calibri"/>
                </a:rPr>
                <a:t>contains</a:t>
              </a:r>
              <a:r>
                <a:rPr sz="1100" spc="-35" dirty="0">
                  <a:latin typeface="Calibri"/>
                  <a:cs typeface="Calibri"/>
                </a:rPr>
                <a:t> </a:t>
              </a:r>
              <a:r>
                <a:rPr sz="1100" dirty="0">
                  <a:latin typeface="Calibri"/>
                  <a:cs typeface="Calibri"/>
                </a:rPr>
                <a:t>the</a:t>
              </a:r>
              <a:r>
                <a:rPr sz="1100" spc="5" dirty="0">
                  <a:latin typeface="Calibri"/>
                  <a:cs typeface="Calibri"/>
                </a:rPr>
                <a:t> </a:t>
              </a:r>
              <a:r>
                <a:rPr sz="1100" spc="-10" dirty="0">
                  <a:latin typeface="Calibri"/>
                  <a:cs typeface="Calibri"/>
                </a:rPr>
                <a:t>common</a:t>
              </a:r>
              <a:r>
                <a:rPr sz="1100" spc="-40" dirty="0">
                  <a:latin typeface="Calibri"/>
                  <a:cs typeface="Calibri"/>
                </a:rPr>
                <a:t> </a:t>
              </a:r>
              <a:r>
                <a:rPr sz="1100" spc="-10" dirty="0">
                  <a:latin typeface="Calibri"/>
                  <a:cs typeface="Calibri"/>
                </a:rPr>
                <a:t>controls. </a:t>
              </a:r>
              <a:r>
                <a:rPr sz="1100" dirty="0">
                  <a:latin typeface="Calibri"/>
                  <a:cs typeface="Calibri"/>
                </a:rPr>
                <a:t>This</a:t>
              </a:r>
              <a:r>
                <a:rPr sz="1100" spc="-20" dirty="0">
                  <a:latin typeface="Calibri"/>
                  <a:cs typeface="Calibri"/>
                </a:rPr>
                <a:t> </a:t>
              </a:r>
              <a:r>
                <a:rPr sz="1100" dirty="0">
                  <a:latin typeface="Calibri"/>
                  <a:cs typeface="Calibri"/>
                </a:rPr>
                <a:t>menu</a:t>
              </a:r>
              <a:r>
                <a:rPr sz="1100" spc="-20" dirty="0">
                  <a:latin typeface="Calibri"/>
                  <a:cs typeface="Calibri"/>
                </a:rPr>
                <a:t> </a:t>
              </a:r>
              <a:r>
                <a:rPr sz="1100" dirty="0">
                  <a:latin typeface="Calibri"/>
                  <a:cs typeface="Calibri"/>
                </a:rPr>
                <a:t>is</a:t>
              </a:r>
              <a:r>
                <a:rPr sz="1100" spc="-5" dirty="0">
                  <a:latin typeface="Calibri"/>
                  <a:cs typeface="Calibri"/>
                </a:rPr>
                <a:t> </a:t>
              </a:r>
              <a:r>
                <a:rPr sz="1100" dirty="0">
                  <a:latin typeface="Calibri"/>
                  <a:cs typeface="Calibri"/>
                </a:rPr>
                <a:t>always</a:t>
              </a:r>
              <a:r>
                <a:rPr sz="1100" spc="-25" dirty="0">
                  <a:latin typeface="Calibri"/>
                  <a:cs typeface="Calibri"/>
                </a:rPr>
                <a:t> </a:t>
              </a:r>
              <a:r>
                <a:rPr sz="1100" dirty="0">
                  <a:latin typeface="Calibri"/>
                  <a:cs typeface="Calibri"/>
                </a:rPr>
                <a:t>visible</a:t>
              </a:r>
              <a:r>
                <a:rPr sz="1100" spc="-30" dirty="0">
                  <a:latin typeface="Calibri"/>
                  <a:cs typeface="Calibri"/>
                </a:rPr>
                <a:t> </a:t>
              </a:r>
              <a:r>
                <a:rPr sz="1100" dirty="0">
                  <a:latin typeface="Calibri"/>
                  <a:cs typeface="Calibri"/>
                </a:rPr>
                <a:t>while</a:t>
              </a:r>
              <a:r>
                <a:rPr sz="1100" spc="-10" dirty="0">
                  <a:latin typeface="Calibri"/>
                  <a:cs typeface="Calibri"/>
                </a:rPr>
                <a:t> </a:t>
              </a:r>
              <a:r>
                <a:rPr sz="1100" dirty="0">
                  <a:latin typeface="Calibri"/>
                  <a:cs typeface="Calibri"/>
                </a:rPr>
                <a:t>logged</a:t>
              </a:r>
              <a:r>
                <a:rPr sz="1100" spc="-5" dirty="0">
                  <a:latin typeface="Calibri"/>
                  <a:cs typeface="Calibri"/>
                </a:rPr>
                <a:t> </a:t>
              </a:r>
              <a:r>
                <a:rPr sz="1100" dirty="0">
                  <a:latin typeface="Calibri"/>
                  <a:cs typeface="Calibri"/>
                </a:rPr>
                <a:t>in.</a:t>
              </a:r>
              <a:r>
                <a:rPr sz="1100" spc="-10" dirty="0">
                  <a:latin typeface="Calibri"/>
                  <a:cs typeface="Calibri"/>
                </a:rPr>
                <a:t> </a:t>
              </a:r>
              <a:r>
                <a:rPr sz="1100" dirty="0">
                  <a:latin typeface="Calibri"/>
                  <a:cs typeface="Calibri"/>
                </a:rPr>
                <a:t>From</a:t>
              </a:r>
              <a:r>
                <a:rPr sz="1100" spc="-10" dirty="0">
                  <a:latin typeface="Calibri"/>
                  <a:cs typeface="Calibri"/>
                </a:rPr>
                <a:t> </a:t>
              </a:r>
              <a:r>
                <a:rPr sz="1100" spc="-20" dirty="0">
                  <a:latin typeface="Calibri"/>
                  <a:cs typeface="Calibri"/>
                </a:rPr>
                <a:t>this </a:t>
              </a:r>
              <a:r>
                <a:rPr sz="1100" dirty="0">
                  <a:latin typeface="Calibri"/>
                  <a:cs typeface="Calibri"/>
                </a:rPr>
                <a:t>area</a:t>
              </a:r>
              <a:r>
                <a:rPr sz="1100" spc="-15" dirty="0">
                  <a:latin typeface="Calibri"/>
                  <a:cs typeface="Calibri"/>
                </a:rPr>
                <a:t> </a:t>
              </a:r>
              <a:r>
                <a:rPr sz="1100" dirty="0">
                  <a:latin typeface="Calibri"/>
                  <a:cs typeface="Calibri"/>
                </a:rPr>
                <a:t>you</a:t>
              </a:r>
              <a:r>
                <a:rPr sz="1100" spc="-15" dirty="0">
                  <a:latin typeface="Calibri"/>
                  <a:cs typeface="Calibri"/>
                </a:rPr>
                <a:t> </a:t>
              </a:r>
              <a:r>
                <a:rPr sz="1100" dirty="0">
                  <a:latin typeface="Calibri"/>
                  <a:cs typeface="Calibri"/>
                </a:rPr>
                <a:t>can</a:t>
              </a:r>
              <a:r>
                <a:rPr sz="1100" spc="-30" dirty="0">
                  <a:latin typeface="Calibri"/>
                  <a:cs typeface="Calibri"/>
                </a:rPr>
                <a:t> </a:t>
              </a:r>
              <a:r>
                <a:rPr sz="1100" dirty="0">
                  <a:latin typeface="Calibri"/>
                  <a:cs typeface="Calibri"/>
                </a:rPr>
                <a:t>open</a:t>
              </a:r>
              <a:r>
                <a:rPr sz="1100" spc="-25" dirty="0">
                  <a:latin typeface="Calibri"/>
                  <a:cs typeface="Calibri"/>
                </a:rPr>
                <a:t> </a:t>
              </a:r>
              <a:r>
                <a:rPr sz="1100" dirty="0">
                  <a:latin typeface="Calibri"/>
                  <a:cs typeface="Calibri"/>
                </a:rPr>
                <a:t>existing</a:t>
              </a:r>
              <a:r>
                <a:rPr sz="1100" spc="-30" dirty="0">
                  <a:latin typeface="Calibri"/>
                  <a:cs typeface="Calibri"/>
                </a:rPr>
                <a:t> </a:t>
              </a:r>
              <a:r>
                <a:rPr sz="1100" dirty="0">
                  <a:latin typeface="Calibri"/>
                  <a:cs typeface="Calibri"/>
                </a:rPr>
                <a:t>reports,</a:t>
              </a:r>
              <a:r>
                <a:rPr sz="1100" spc="-10" dirty="0">
                  <a:latin typeface="Calibri"/>
                  <a:cs typeface="Calibri"/>
                </a:rPr>
                <a:t> </a:t>
              </a:r>
              <a:r>
                <a:rPr sz="1100" dirty="0">
                  <a:latin typeface="Calibri"/>
                  <a:cs typeface="Calibri"/>
                </a:rPr>
                <a:t>create</a:t>
              </a:r>
              <a:r>
                <a:rPr sz="1100" spc="-20" dirty="0">
                  <a:latin typeface="Calibri"/>
                  <a:cs typeface="Calibri"/>
                </a:rPr>
                <a:t> </a:t>
              </a:r>
              <a:r>
                <a:rPr sz="1100" dirty="0">
                  <a:latin typeface="Calibri"/>
                  <a:cs typeface="Calibri"/>
                </a:rPr>
                <a:t>new</a:t>
              </a:r>
              <a:r>
                <a:rPr sz="1100" spc="-20" dirty="0">
                  <a:latin typeface="Calibri"/>
                  <a:cs typeface="Calibri"/>
                </a:rPr>
                <a:t> </a:t>
              </a:r>
              <a:r>
                <a:rPr sz="1100" spc="-10" dirty="0">
                  <a:latin typeface="Calibri"/>
                  <a:cs typeface="Calibri"/>
                </a:rPr>
                <a:t>reports, </a:t>
              </a:r>
              <a:r>
                <a:rPr sz="1100" dirty="0">
                  <a:latin typeface="Calibri"/>
                  <a:cs typeface="Calibri"/>
                </a:rPr>
                <a:t>access</a:t>
              </a:r>
              <a:r>
                <a:rPr sz="1100" spc="-30" dirty="0">
                  <a:latin typeface="Calibri"/>
                  <a:cs typeface="Calibri"/>
                </a:rPr>
                <a:t> </a:t>
              </a:r>
              <a:r>
                <a:rPr sz="1100" dirty="0">
                  <a:latin typeface="Calibri"/>
                  <a:cs typeface="Calibri"/>
                </a:rPr>
                <a:t>your</a:t>
              </a:r>
              <a:r>
                <a:rPr sz="1100" spc="-15" dirty="0">
                  <a:latin typeface="Calibri"/>
                  <a:cs typeface="Calibri"/>
                </a:rPr>
                <a:t> </a:t>
              </a:r>
              <a:r>
                <a:rPr sz="1100" dirty="0">
                  <a:latin typeface="Calibri"/>
                  <a:cs typeface="Calibri"/>
                </a:rPr>
                <a:t>dashboards,</a:t>
              </a:r>
              <a:r>
                <a:rPr sz="1100" spc="-25" dirty="0">
                  <a:latin typeface="Calibri"/>
                  <a:cs typeface="Calibri"/>
                </a:rPr>
                <a:t> </a:t>
              </a:r>
              <a:r>
                <a:rPr sz="1100" dirty="0">
                  <a:latin typeface="Calibri"/>
                  <a:cs typeface="Calibri"/>
                </a:rPr>
                <a:t>mark</a:t>
              </a:r>
              <a:r>
                <a:rPr sz="1100" spc="-15" dirty="0">
                  <a:latin typeface="Calibri"/>
                  <a:cs typeface="Calibri"/>
                </a:rPr>
                <a:t> </a:t>
              </a:r>
              <a:r>
                <a:rPr sz="1100" dirty="0">
                  <a:latin typeface="Calibri"/>
                  <a:cs typeface="Calibri"/>
                </a:rPr>
                <a:t>favorites</a:t>
              </a:r>
              <a:r>
                <a:rPr sz="1100" spc="-20" dirty="0">
                  <a:latin typeface="Calibri"/>
                  <a:cs typeface="Calibri"/>
                </a:rPr>
                <a:t> </a:t>
              </a:r>
              <a:r>
                <a:rPr sz="1100" dirty="0">
                  <a:latin typeface="Calibri"/>
                  <a:cs typeface="Calibri"/>
                </a:rPr>
                <a:t>or</a:t>
              </a:r>
              <a:r>
                <a:rPr sz="1100" spc="-15" dirty="0">
                  <a:latin typeface="Calibri"/>
                  <a:cs typeface="Calibri"/>
                </a:rPr>
                <a:t> </a:t>
              </a:r>
              <a:r>
                <a:rPr sz="1100" dirty="0">
                  <a:latin typeface="Calibri"/>
                  <a:cs typeface="Calibri"/>
                </a:rPr>
                <a:t>browse</a:t>
              </a:r>
              <a:r>
                <a:rPr sz="1100" spc="-10" dirty="0">
                  <a:latin typeface="Calibri"/>
                  <a:cs typeface="Calibri"/>
                </a:rPr>
                <a:t> </a:t>
              </a:r>
              <a:r>
                <a:rPr sz="1100" spc="-25" dirty="0">
                  <a:latin typeface="Calibri"/>
                  <a:cs typeface="Calibri"/>
                </a:rPr>
                <a:t>the </a:t>
              </a:r>
              <a:r>
                <a:rPr sz="1100" spc="-10" dirty="0">
                  <a:latin typeface="Calibri"/>
                  <a:cs typeface="Calibri"/>
                </a:rPr>
                <a:t>pre-</a:t>
              </a:r>
              <a:r>
                <a:rPr sz="1100" dirty="0">
                  <a:latin typeface="Calibri"/>
                  <a:cs typeface="Calibri"/>
                </a:rPr>
                <a:t>built</a:t>
              </a:r>
              <a:r>
                <a:rPr sz="1100" spc="-10" dirty="0">
                  <a:latin typeface="Calibri"/>
                  <a:cs typeface="Calibri"/>
                </a:rPr>
                <a:t> </a:t>
              </a:r>
              <a:r>
                <a:rPr sz="1100" dirty="0">
                  <a:latin typeface="Calibri"/>
                  <a:cs typeface="Calibri"/>
                </a:rPr>
                <a:t>reports</a:t>
              </a:r>
              <a:r>
                <a:rPr sz="1100" spc="-5" dirty="0">
                  <a:latin typeface="Calibri"/>
                  <a:cs typeface="Calibri"/>
                </a:rPr>
                <a:t> </a:t>
              </a:r>
              <a:r>
                <a:rPr sz="1100" dirty="0">
                  <a:latin typeface="Calibri"/>
                  <a:cs typeface="Calibri"/>
                </a:rPr>
                <a:t>through</a:t>
              </a:r>
              <a:r>
                <a:rPr sz="1100" spc="-15" dirty="0">
                  <a:latin typeface="Calibri"/>
                  <a:cs typeface="Calibri"/>
                </a:rPr>
                <a:t> </a:t>
              </a:r>
              <a:r>
                <a:rPr sz="1100" dirty="0">
                  <a:latin typeface="Calibri"/>
                  <a:cs typeface="Calibri"/>
                </a:rPr>
                <a:t>the</a:t>
              </a:r>
              <a:r>
                <a:rPr sz="1100" spc="-10" dirty="0">
                  <a:latin typeface="Calibri"/>
                  <a:cs typeface="Calibri"/>
                </a:rPr>
                <a:t> Catalog.</a:t>
              </a:r>
              <a:endParaRPr sz="1100" dirty="0">
                <a:latin typeface="Calibri"/>
                <a:cs typeface="Calibri"/>
              </a:endParaRPr>
            </a:p>
          </p:txBody>
        </p:sp>
        <p:sp>
          <p:nvSpPr>
            <p:cNvPr id="11" name="object 11"/>
            <p:cNvSpPr txBox="1"/>
            <p:nvPr/>
          </p:nvSpPr>
          <p:spPr>
            <a:xfrm>
              <a:off x="4041775" y="5567883"/>
              <a:ext cx="2117725" cy="528955"/>
            </a:xfrm>
            <a:prstGeom prst="rect">
              <a:avLst/>
            </a:prstGeom>
          </p:spPr>
          <p:txBody>
            <a:bodyPr vert="horz" wrap="square" lIns="0" tIns="12700" rIns="0" bIns="0" rtlCol="0">
              <a:spAutoFit/>
            </a:bodyPr>
            <a:lstStyle/>
            <a:p>
              <a:pPr marL="12700" marR="5080" algn="just">
                <a:lnSpc>
                  <a:spcPct val="100000"/>
                </a:lnSpc>
                <a:spcBef>
                  <a:spcPts val="100"/>
                </a:spcBef>
              </a:pPr>
              <a:r>
                <a:rPr sz="1100" dirty="0">
                  <a:latin typeface="Calibri"/>
                  <a:cs typeface="Calibri"/>
                </a:rPr>
                <a:t>The</a:t>
              </a:r>
              <a:r>
                <a:rPr sz="1100" spc="-10" dirty="0">
                  <a:latin typeface="Calibri"/>
                  <a:cs typeface="Calibri"/>
                </a:rPr>
                <a:t> </a:t>
              </a:r>
              <a:r>
                <a:rPr sz="1100" dirty="0">
                  <a:latin typeface="Calibri"/>
                  <a:cs typeface="Calibri"/>
                </a:rPr>
                <a:t>“Most</a:t>
              </a:r>
              <a:r>
                <a:rPr sz="1100" spc="-20" dirty="0">
                  <a:latin typeface="Calibri"/>
                  <a:cs typeface="Calibri"/>
                </a:rPr>
                <a:t> </a:t>
              </a:r>
              <a:r>
                <a:rPr sz="1100" dirty="0">
                  <a:latin typeface="Calibri"/>
                  <a:cs typeface="Calibri"/>
                </a:rPr>
                <a:t>Popular”</a:t>
              </a:r>
              <a:r>
                <a:rPr sz="1100" spc="-10" dirty="0">
                  <a:latin typeface="Calibri"/>
                  <a:cs typeface="Calibri"/>
                </a:rPr>
                <a:t> </a:t>
              </a:r>
              <a:r>
                <a:rPr sz="1100" dirty="0">
                  <a:latin typeface="Calibri"/>
                  <a:cs typeface="Calibri"/>
                </a:rPr>
                <a:t>section</a:t>
              </a:r>
              <a:r>
                <a:rPr sz="1100" spc="-15" dirty="0">
                  <a:latin typeface="Calibri"/>
                  <a:cs typeface="Calibri"/>
                </a:rPr>
                <a:t> </a:t>
              </a:r>
              <a:r>
                <a:rPr sz="1100" spc="-10" dirty="0">
                  <a:latin typeface="Calibri"/>
                  <a:cs typeface="Calibri"/>
                </a:rPr>
                <a:t>features </a:t>
              </a:r>
              <a:r>
                <a:rPr sz="1100" dirty="0">
                  <a:latin typeface="Calibri"/>
                  <a:cs typeface="Calibri"/>
                </a:rPr>
                <a:t>the</a:t>
              </a:r>
              <a:r>
                <a:rPr sz="1100" spc="-40" dirty="0">
                  <a:latin typeface="Calibri"/>
                  <a:cs typeface="Calibri"/>
                </a:rPr>
                <a:t> </a:t>
              </a:r>
              <a:r>
                <a:rPr sz="1100" dirty="0">
                  <a:latin typeface="Calibri"/>
                  <a:cs typeface="Calibri"/>
                </a:rPr>
                <a:t>most</a:t>
              </a:r>
              <a:r>
                <a:rPr sz="1100" spc="-40" dirty="0">
                  <a:latin typeface="Calibri"/>
                  <a:cs typeface="Calibri"/>
                </a:rPr>
                <a:t> </a:t>
              </a:r>
              <a:r>
                <a:rPr sz="1100" spc="-10" dirty="0">
                  <a:latin typeface="Calibri"/>
                  <a:cs typeface="Calibri"/>
                </a:rPr>
                <a:t>frequently</a:t>
              </a:r>
              <a:r>
                <a:rPr sz="1100" spc="-20" dirty="0">
                  <a:latin typeface="Calibri"/>
                  <a:cs typeface="Calibri"/>
                </a:rPr>
                <a:t> </a:t>
              </a:r>
              <a:r>
                <a:rPr sz="1100" spc="-10" dirty="0">
                  <a:latin typeface="Calibri"/>
                  <a:cs typeface="Calibri"/>
                </a:rPr>
                <a:t>accessed</a:t>
              </a:r>
              <a:r>
                <a:rPr sz="1100" spc="-35" dirty="0">
                  <a:latin typeface="Calibri"/>
                  <a:cs typeface="Calibri"/>
                </a:rPr>
                <a:t> </a:t>
              </a:r>
              <a:r>
                <a:rPr sz="1100" spc="-10" dirty="0">
                  <a:latin typeface="Calibri"/>
                  <a:cs typeface="Calibri"/>
                </a:rPr>
                <a:t>reports </a:t>
              </a:r>
              <a:r>
                <a:rPr sz="1100" dirty="0">
                  <a:latin typeface="Calibri"/>
                  <a:cs typeface="Calibri"/>
                </a:rPr>
                <a:t>by</a:t>
              </a:r>
              <a:r>
                <a:rPr sz="1100" spc="-15" dirty="0">
                  <a:latin typeface="Calibri"/>
                  <a:cs typeface="Calibri"/>
                </a:rPr>
                <a:t> </a:t>
              </a:r>
              <a:r>
                <a:rPr sz="1100" dirty="0">
                  <a:latin typeface="Calibri"/>
                  <a:cs typeface="Calibri"/>
                </a:rPr>
                <a:t>users</a:t>
              </a:r>
              <a:r>
                <a:rPr sz="1100" spc="-10" dirty="0">
                  <a:latin typeface="Calibri"/>
                  <a:cs typeface="Calibri"/>
                </a:rPr>
                <a:t> </a:t>
              </a:r>
              <a:r>
                <a:rPr sz="1100" dirty="0">
                  <a:latin typeface="Calibri"/>
                  <a:cs typeface="Calibri"/>
                </a:rPr>
                <a:t>in</a:t>
              </a:r>
              <a:r>
                <a:rPr sz="1100" spc="-20" dirty="0">
                  <a:latin typeface="Calibri"/>
                  <a:cs typeface="Calibri"/>
                </a:rPr>
                <a:t> </a:t>
              </a:r>
              <a:r>
                <a:rPr sz="1100" dirty="0">
                  <a:latin typeface="Calibri"/>
                  <a:cs typeface="Calibri"/>
                </a:rPr>
                <a:t>your</a:t>
              </a:r>
              <a:r>
                <a:rPr sz="1100" spc="-10" dirty="0">
                  <a:latin typeface="Calibri"/>
                  <a:cs typeface="Calibri"/>
                </a:rPr>
                <a:t> community.</a:t>
              </a:r>
              <a:endParaRPr sz="1100">
                <a:latin typeface="Calibri"/>
                <a:cs typeface="Calibri"/>
              </a:endParaRPr>
            </a:p>
          </p:txBody>
        </p:sp>
      </p:gr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3666490" cy="635000"/>
          </a:xfrm>
          <a:prstGeom prst="rect">
            <a:avLst/>
          </a:prstGeom>
        </p:spPr>
        <p:txBody>
          <a:bodyPr vert="horz" wrap="square" lIns="0" tIns="12065" rIns="0" bIns="0" rtlCol="0">
            <a:spAutoFit/>
          </a:bodyPr>
          <a:lstStyle/>
          <a:p>
            <a:pPr marL="12700">
              <a:lnSpc>
                <a:spcPct val="100000"/>
              </a:lnSpc>
              <a:spcBef>
                <a:spcPts val="95"/>
              </a:spcBef>
            </a:pPr>
            <a:r>
              <a:rPr sz="4000" spc="-25" dirty="0"/>
              <a:t>Standard</a:t>
            </a:r>
            <a:r>
              <a:rPr sz="4000" spc="-180" dirty="0"/>
              <a:t> </a:t>
            </a:r>
            <a:r>
              <a:rPr sz="4000" spc="-10" dirty="0"/>
              <a:t>Reports</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Standard</a:t>
            </a:r>
            <a:r>
              <a:rPr spc="-135" dirty="0"/>
              <a:t> </a:t>
            </a:r>
            <a:r>
              <a:rPr spc="-10" dirty="0"/>
              <a:t>Reports</a:t>
            </a:r>
          </a:p>
          <a:p>
            <a:pPr marL="12700">
              <a:lnSpc>
                <a:spcPct val="100000"/>
              </a:lnSpc>
              <a:spcBef>
                <a:spcPts val="25"/>
              </a:spcBef>
            </a:pPr>
            <a:r>
              <a:rPr b="0" i="1" dirty="0">
                <a:latin typeface="Calibri"/>
                <a:cs typeface="Calibri"/>
              </a:rPr>
              <a:t>1</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2</a:t>
            </a:r>
          </a:p>
        </p:txBody>
      </p:sp>
      <p:sp>
        <p:nvSpPr>
          <p:cNvPr id="15" name="object 15"/>
          <p:cNvSpPr txBox="1"/>
          <p:nvPr/>
        </p:nvSpPr>
        <p:spPr>
          <a:xfrm>
            <a:off x="764540" y="1392681"/>
            <a:ext cx="7544434" cy="753745"/>
          </a:xfrm>
          <a:prstGeom prst="rect">
            <a:avLst/>
          </a:prstGeom>
        </p:spPr>
        <p:txBody>
          <a:bodyPr vert="horz" wrap="square" lIns="0" tIns="13335" rIns="0" bIns="0" rtlCol="0">
            <a:spAutoFit/>
          </a:bodyPr>
          <a:lstStyle/>
          <a:p>
            <a:pPr marL="12700" marR="5080" algn="just">
              <a:lnSpc>
                <a:spcPct val="99500"/>
              </a:lnSpc>
              <a:spcBef>
                <a:spcPts val="105"/>
              </a:spcBef>
            </a:pPr>
            <a:r>
              <a:rPr sz="1600" i="1" dirty="0">
                <a:latin typeface="Calibri"/>
                <a:cs typeface="Calibri"/>
              </a:rPr>
              <a:t>Insight</a:t>
            </a:r>
            <a:r>
              <a:rPr sz="1600" i="1" spc="-45" dirty="0">
                <a:latin typeface="Calibri"/>
                <a:cs typeface="Calibri"/>
              </a:rPr>
              <a:t> </a:t>
            </a:r>
            <a:r>
              <a:rPr sz="1600" dirty="0">
                <a:latin typeface="Calibri"/>
                <a:cs typeface="Calibri"/>
              </a:rPr>
              <a:t>includes</a:t>
            </a:r>
            <a:r>
              <a:rPr sz="1600" spc="-70" dirty="0">
                <a:latin typeface="Calibri"/>
                <a:cs typeface="Calibri"/>
              </a:rPr>
              <a:t> </a:t>
            </a:r>
            <a:r>
              <a:rPr sz="1600" dirty="0">
                <a:latin typeface="Calibri"/>
                <a:cs typeface="Calibri"/>
              </a:rPr>
              <a:t>a</a:t>
            </a:r>
            <a:r>
              <a:rPr sz="1600" spc="-75" dirty="0">
                <a:latin typeface="Calibri"/>
                <a:cs typeface="Calibri"/>
              </a:rPr>
              <a:t> </a:t>
            </a:r>
            <a:r>
              <a:rPr sz="1600" dirty="0">
                <a:latin typeface="Calibri"/>
                <a:cs typeface="Calibri"/>
              </a:rPr>
              <a:t>number</a:t>
            </a:r>
            <a:r>
              <a:rPr sz="1600" spc="-55" dirty="0">
                <a:latin typeface="Calibri"/>
                <a:cs typeface="Calibri"/>
              </a:rPr>
              <a:t> </a:t>
            </a:r>
            <a:r>
              <a:rPr sz="1600" dirty="0">
                <a:latin typeface="Calibri"/>
                <a:cs typeface="Calibri"/>
              </a:rPr>
              <a:t>of</a:t>
            </a:r>
            <a:r>
              <a:rPr sz="1600" spc="-70" dirty="0">
                <a:latin typeface="Calibri"/>
                <a:cs typeface="Calibri"/>
              </a:rPr>
              <a:t> </a:t>
            </a:r>
            <a:r>
              <a:rPr sz="1600" spc="-10" dirty="0">
                <a:latin typeface="Calibri"/>
                <a:cs typeface="Calibri"/>
              </a:rPr>
              <a:t>pre-</a:t>
            </a:r>
            <a:r>
              <a:rPr sz="1600" dirty="0">
                <a:latin typeface="Calibri"/>
                <a:cs typeface="Calibri"/>
              </a:rPr>
              <a:t>built</a:t>
            </a:r>
            <a:r>
              <a:rPr sz="1600" spc="-70" dirty="0">
                <a:latin typeface="Calibri"/>
                <a:cs typeface="Calibri"/>
              </a:rPr>
              <a:t> </a:t>
            </a:r>
            <a:r>
              <a:rPr sz="1600" dirty="0">
                <a:latin typeface="Calibri"/>
                <a:cs typeface="Calibri"/>
              </a:rPr>
              <a:t>reports</a:t>
            </a:r>
            <a:r>
              <a:rPr sz="1600" spc="-45" dirty="0">
                <a:latin typeface="Calibri"/>
                <a:cs typeface="Calibri"/>
              </a:rPr>
              <a:t> </a:t>
            </a:r>
            <a:r>
              <a:rPr sz="1600" dirty="0">
                <a:latin typeface="Calibri"/>
                <a:cs typeface="Calibri"/>
              </a:rPr>
              <a:t>based</a:t>
            </a:r>
            <a:r>
              <a:rPr sz="1600" spc="-55" dirty="0">
                <a:latin typeface="Calibri"/>
                <a:cs typeface="Calibri"/>
              </a:rPr>
              <a:t> </a:t>
            </a:r>
            <a:r>
              <a:rPr sz="1600" dirty="0">
                <a:latin typeface="Calibri"/>
                <a:cs typeface="Calibri"/>
              </a:rPr>
              <a:t>on</a:t>
            </a:r>
            <a:r>
              <a:rPr sz="1600" spc="-45" dirty="0">
                <a:latin typeface="Calibri"/>
                <a:cs typeface="Calibri"/>
              </a:rPr>
              <a:t> </a:t>
            </a:r>
            <a:r>
              <a:rPr sz="1600" dirty="0">
                <a:latin typeface="Calibri"/>
                <a:cs typeface="Calibri"/>
              </a:rPr>
              <a:t>the</a:t>
            </a:r>
            <a:r>
              <a:rPr sz="1600" spc="-75" dirty="0">
                <a:latin typeface="Calibri"/>
                <a:cs typeface="Calibri"/>
              </a:rPr>
              <a:t> </a:t>
            </a:r>
            <a:r>
              <a:rPr sz="1600" dirty="0">
                <a:latin typeface="Calibri"/>
                <a:cs typeface="Calibri"/>
              </a:rPr>
              <a:t>common</a:t>
            </a:r>
            <a:r>
              <a:rPr sz="1600" spc="-35" dirty="0">
                <a:latin typeface="Calibri"/>
                <a:cs typeface="Calibri"/>
              </a:rPr>
              <a:t> </a:t>
            </a:r>
            <a:r>
              <a:rPr sz="1600" dirty="0">
                <a:latin typeface="Calibri"/>
                <a:cs typeface="Calibri"/>
              </a:rPr>
              <a:t>reporting</a:t>
            </a:r>
            <a:r>
              <a:rPr sz="1600" spc="-50" dirty="0">
                <a:latin typeface="Calibri"/>
                <a:cs typeface="Calibri"/>
              </a:rPr>
              <a:t> </a:t>
            </a:r>
            <a:r>
              <a:rPr sz="1600" dirty="0">
                <a:latin typeface="Calibri"/>
                <a:cs typeface="Calibri"/>
              </a:rPr>
              <a:t>needs</a:t>
            </a:r>
            <a:r>
              <a:rPr sz="1600" spc="-55" dirty="0">
                <a:latin typeface="Calibri"/>
                <a:cs typeface="Calibri"/>
              </a:rPr>
              <a:t> </a:t>
            </a:r>
            <a:r>
              <a:rPr sz="1600" dirty="0">
                <a:latin typeface="Calibri"/>
                <a:cs typeface="Calibri"/>
              </a:rPr>
              <a:t>of</a:t>
            </a:r>
            <a:r>
              <a:rPr sz="1600" spc="-60" dirty="0">
                <a:latin typeface="Calibri"/>
                <a:cs typeface="Calibri"/>
              </a:rPr>
              <a:t> </a:t>
            </a:r>
            <a:r>
              <a:rPr sz="1600" spc="-25" dirty="0">
                <a:latin typeface="Calibri"/>
                <a:cs typeface="Calibri"/>
              </a:rPr>
              <a:t>our </a:t>
            </a:r>
            <a:r>
              <a:rPr sz="1600" dirty="0">
                <a:latin typeface="Calibri"/>
                <a:cs typeface="Calibri"/>
              </a:rPr>
              <a:t>customer</a:t>
            </a:r>
            <a:r>
              <a:rPr sz="1600" spc="-55" dirty="0">
                <a:latin typeface="Calibri"/>
                <a:cs typeface="Calibri"/>
              </a:rPr>
              <a:t> </a:t>
            </a:r>
            <a:r>
              <a:rPr sz="1600" dirty="0">
                <a:latin typeface="Calibri"/>
                <a:cs typeface="Calibri"/>
              </a:rPr>
              <a:t>organizations.</a:t>
            </a:r>
            <a:r>
              <a:rPr sz="1600" spc="-55" dirty="0">
                <a:latin typeface="Calibri"/>
                <a:cs typeface="Calibri"/>
              </a:rPr>
              <a:t> </a:t>
            </a:r>
            <a:r>
              <a:rPr sz="1600" dirty="0">
                <a:latin typeface="Calibri"/>
                <a:cs typeface="Calibri"/>
              </a:rPr>
              <a:t>These</a:t>
            </a:r>
            <a:r>
              <a:rPr sz="1600" spc="-55" dirty="0">
                <a:latin typeface="Calibri"/>
                <a:cs typeface="Calibri"/>
              </a:rPr>
              <a:t> </a:t>
            </a:r>
            <a:r>
              <a:rPr sz="1600" dirty="0">
                <a:latin typeface="Calibri"/>
                <a:cs typeface="Calibri"/>
              </a:rPr>
              <a:t>reports</a:t>
            </a:r>
            <a:r>
              <a:rPr sz="1600" spc="-50" dirty="0">
                <a:latin typeface="Calibri"/>
                <a:cs typeface="Calibri"/>
              </a:rPr>
              <a:t> </a:t>
            </a:r>
            <a:r>
              <a:rPr sz="1600" dirty="0">
                <a:latin typeface="Calibri"/>
                <a:cs typeface="Calibri"/>
              </a:rPr>
              <a:t>were</a:t>
            </a:r>
            <a:r>
              <a:rPr sz="1600" spc="-40" dirty="0">
                <a:latin typeface="Calibri"/>
                <a:cs typeface="Calibri"/>
              </a:rPr>
              <a:t> </a:t>
            </a:r>
            <a:r>
              <a:rPr sz="1600" dirty="0">
                <a:latin typeface="Calibri"/>
                <a:cs typeface="Calibri"/>
              </a:rPr>
              <a:t>developed</a:t>
            </a:r>
            <a:r>
              <a:rPr sz="1600" spc="-35" dirty="0">
                <a:latin typeface="Calibri"/>
                <a:cs typeface="Calibri"/>
              </a:rPr>
              <a:t> </a:t>
            </a:r>
            <a:r>
              <a:rPr sz="1600" dirty="0">
                <a:latin typeface="Calibri"/>
                <a:cs typeface="Calibri"/>
              </a:rPr>
              <a:t>in</a:t>
            </a:r>
            <a:r>
              <a:rPr sz="1600" spc="-35" dirty="0">
                <a:latin typeface="Calibri"/>
                <a:cs typeface="Calibri"/>
              </a:rPr>
              <a:t> </a:t>
            </a:r>
            <a:r>
              <a:rPr sz="1600" dirty="0">
                <a:latin typeface="Calibri"/>
                <a:cs typeface="Calibri"/>
              </a:rPr>
              <a:t>partnership</a:t>
            </a:r>
            <a:r>
              <a:rPr sz="1600" spc="-50" dirty="0">
                <a:latin typeface="Calibri"/>
                <a:cs typeface="Calibri"/>
              </a:rPr>
              <a:t> </a:t>
            </a:r>
            <a:r>
              <a:rPr sz="1600" dirty="0">
                <a:latin typeface="Calibri"/>
                <a:cs typeface="Calibri"/>
              </a:rPr>
              <a:t>with</a:t>
            </a:r>
            <a:r>
              <a:rPr sz="1600" spc="-50" dirty="0">
                <a:latin typeface="Calibri"/>
                <a:cs typeface="Calibri"/>
              </a:rPr>
              <a:t> </a:t>
            </a:r>
            <a:r>
              <a:rPr sz="1600" spc="-10" dirty="0">
                <a:latin typeface="Calibri"/>
                <a:cs typeface="Calibri"/>
              </a:rPr>
              <a:t>representatives </a:t>
            </a:r>
            <a:r>
              <a:rPr sz="1600" dirty="0">
                <a:latin typeface="Calibri"/>
                <a:cs typeface="Calibri"/>
              </a:rPr>
              <a:t>from</a:t>
            </a:r>
            <a:r>
              <a:rPr sz="1600" spc="-35" dirty="0">
                <a:latin typeface="Calibri"/>
                <a:cs typeface="Calibri"/>
              </a:rPr>
              <a:t> </a:t>
            </a:r>
            <a:r>
              <a:rPr sz="1600" dirty="0">
                <a:latin typeface="Calibri"/>
                <a:cs typeface="Calibri"/>
              </a:rPr>
              <a:t>our</a:t>
            </a:r>
            <a:r>
              <a:rPr sz="1600" spc="-25" dirty="0">
                <a:latin typeface="Calibri"/>
                <a:cs typeface="Calibri"/>
              </a:rPr>
              <a:t> </a:t>
            </a:r>
            <a:r>
              <a:rPr sz="1600" dirty="0">
                <a:latin typeface="Calibri"/>
                <a:cs typeface="Calibri"/>
              </a:rPr>
              <a:t>customer</a:t>
            </a:r>
            <a:r>
              <a:rPr sz="1600" spc="-35" dirty="0">
                <a:latin typeface="Calibri"/>
                <a:cs typeface="Calibri"/>
              </a:rPr>
              <a:t> </a:t>
            </a:r>
            <a:r>
              <a:rPr sz="1600" dirty="0">
                <a:latin typeface="Calibri"/>
                <a:cs typeface="Calibri"/>
              </a:rPr>
              <a:t>agencies.</a:t>
            </a:r>
            <a:r>
              <a:rPr sz="1600" spc="-30" dirty="0">
                <a:latin typeface="Calibri"/>
                <a:cs typeface="Calibri"/>
              </a:rPr>
              <a:t> </a:t>
            </a:r>
            <a:r>
              <a:rPr sz="1600" dirty="0">
                <a:latin typeface="Calibri"/>
                <a:cs typeface="Calibri"/>
              </a:rPr>
              <a:t>The</a:t>
            </a:r>
            <a:r>
              <a:rPr sz="1600" spc="-20" dirty="0">
                <a:latin typeface="Calibri"/>
                <a:cs typeface="Calibri"/>
              </a:rPr>
              <a:t> </a:t>
            </a:r>
            <a:r>
              <a:rPr sz="1600" spc="-10" dirty="0">
                <a:latin typeface="Calibri"/>
                <a:cs typeface="Calibri"/>
              </a:rPr>
              <a:t>pre-</a:t>
            </a:r>
            <a:r>
              <a:rPr sz="1600" dirty="0">
                <a:latin typeface="Calibri"/>
                <a:cs typeface="Calibri"/>
              </a:rPr>
              <a:t>built</a:t>
            </a:r>
            <a:r>
              <a:rPr sz="1600" spc="-25" dirty="0">
                <a:latin typeface="Calibri"/>
                <a:cs typeface="Calibri"/>
              </a:rPr>
              <a:t> </a:t>
            </a:r>
            <a:r>
              <a:rPr sz="1600" dirty="0">
                <a:latin typeface="Calibri"/>
                <a:cs typeface="Calibri"/>
              </a:rPr>
              <a:t>reports</a:t>
            </a:r>
            <a:r>
              <a:rPr sz="1600" spc="-30" dirty="0">
                <a:latin typeface="Calibri"/>
                <a:cs typeface="Calibri"/>
              </a:rPr>
              <a:t> </a:t>
            </a:r>
            <a:r>
              <a:rPr sz="1600" dirty="0">
                <a:latin typeface="Calibri"/>
                <a:cs typeface="Calibri"/>
              </a:rPr>
              <a:t>are</a:t>
            </a:r>
            <a:r>
              <a:rPr sz="1600" spc="-35" dirty="0">
                <a:latin typeface="Calibri"/>
                <a:cs typeface="Calibri"/>
              </a:rPr>
              <a:t> </a:t>
            </a:r>
            <a:r>
              <a:rPr sz="1600" dirty="0">
                <a:latin typeface="Calibri"/>
                <a:cs typeface="Calibri"/>
              </a:rPr>
              <a:t>available</a:t>
            </a:r>
            <a:r>
              <a:rPr sz="1600" spc="-20" dirty="0">
                <a:latin typeface="Calibri"/>
                <a:cs typeface="Calibri"/>
              </a:rPr>
              <a:t> </a:t>
            </a:r>
            <a:r>
              <a:rPr sz="1600" dirty="0">
                <a:latin typeface="Calibri"/>
                <a:cs typeface="Calibri"/>
              </a:rPr>
              <a:t>in</a:t>
            </a:r>
            <a:r>
              <a:rPr sz="1600" spc="-40" dirty="0">
                <a:latin typeface="Calibri"/>
                <a:cs typeface="Calibri"/>
              </a:rPr>
              <a:t> </a:t>
            </a:r>
            <a:r>
              <a:rPr sz="1600" i="1" dirty="0">
                <a:latin typeface="Calibri"/>
                <a:cs typeface="Calibri"/>
              </a:rPr>
              <a:t>Insight</a:t>
            </a:r>
            <a:r>
              <a:rPr sz="1600" i="1" spc="-20" dirty="0">
                <a:latin typeface="Calibri"/>
                <a:cs typeface="Calibri"/>
              </a:rPr>
              <a:t> </a:t>
            </a:r>
            <a:r>
              <a:rPr sz="1600" dirty="0">
                <a:latin typeface="Calibri"/>
                <a:cs typeface="Calibri"/>
              </a:rPr>
              <a:t>via</a:t>
            </a:r>
            <a:r>
              <a:rPr sz="1600" spc="-30" dirty="0">
                <a:latin typeface="Calibri"/>
                <a:cs typeface="Calibri"/>
              </a:rPr>
              <a:t> </a:t>
            </a:r>
            <a:r>
              <a:rPr sz="1600" dirty="0">
                <a:latin typeface="Calibri"/>
                <a:cs typeface="Calibri"/>
              </a:rPr>
              <a:t>the</a:t>
            </a:r>
            <a:r>
              <a:rPr sz="1600" spc="-30" dirty="0">
                <a:latin typeface="Calibri"/>
                <a:cs typeface="Calibri"/>
              </a:rPr>
              <a:t> </a:t>
            </a:r>
            <a:r>
              <a:rPr sz="1600" spc="-10" dirty="0">
                <a:latin typeface="Calibri"/>
                <a:cs typeface="Calibri"/>
              </a:rPr>
              <a:t>Catalog.</a:t>
            </a:r>
            <a:endParaRPr sz="1600" dirty="0">
              <a:latin typeface="Calibri"/>
              <a:cs typeface="Calibri"/>
            </a:endParaRPr>
          </a:p>
        </p:txBody>
      </p:sp>
      <p:grpSp>
        <p:nvGrpSpPr>
          <p:cNvPr id="28" name="Group 27" descr="Insight includes pre-built reports based on common reporting needs. These were developed with input from customer agencies and are accessible via the Catalog.&#10;">
            <a:extLst>
              <a:ext uri="{FF2B5EF4-FFF2-40B4-BE49-F238E27FC236}">
                <a16:creationId xmlns:a16="http://schemas.microsoft.com/office/drawing/2014/main" id="{04AED6BE-CC4C-D5AB-E65B-3C0C20123BDC}"/>
              </a:ext>
            </a:extLst>
          </p:cNvPr>
          <p:cNvGrpSpPr/>
          <p:nvPr/>
        </p:nvGrpSpPr>
        <p:grpSpPr>
          <a:xfrm>
            <a:off x="298450" y="2361945"/>
            <a:ext cx="8434971" cy="4076713"/>
            <a:chOff x="298450" y="2361945"/>
            <a:chExt cx="8434971" cy="4076713"/>
          </a:xfrm>
        </p:grpSpPr>
        <p:sp>
          <p:nvSpPr>
            <p:cNvPr id="12" name="object 12"/>
            <p:cNvSpPr txBox="1"/>
            <p:nvPr/>
          </p:nvSpPr>
          <p:spPr>
            <a:xfrm>
              <a:off x="685177" y="2361945"/>
              <a:ext cx="2362200" cy="838200"/>
            </a:xfrm>
            <a:prstGeom prst="rect">
              <a:avLst/>
            </a:prstGeom>
            <a:ln w="25400">
              <a:solidFill>
                <a:srgbClr val="DDAD21"/>
              </a:solidFill>
            </a:ln>
          </p:spPr>
          <p:txBody>
            <a:bodyPr vert="horz" wrap="square" lIns="0" tIns="76200" rIns="0" bIns="0" rtlCol="0">
              <a:spAutoFit/>
            </a:bodyPr>
            <a:lstStyle/>
            <a:p>
              <a:pPr marL="91440" marR="238760">
                <a:lnSpc>
                  <a:spcPct val="99700"/>
                </a:lnSpc>
                <a:spcBef>
                  <a:spcPts val="600"/>
                </a:spcBef>
              </a:pPr>
              <a:r>
                <a:rPr sz="1100" dirty="0">
                  <a:latin typeface="Calibri"/>
                  <a:cs typeface="Calibri"/>
                </a:rPr>
                <a:t>From</a:t>
              </a:r>
              <a:r>
                <a:rPr sz="1100" spc="-10" dirty="0">
                  <a:latin typeface="Calibri"/>
                  <a:cs typeface="Calibri"/>
                </a:rPr>
                <a:t> </a:t>
              </a:r>
              <a:r>
                <a:rPr sz="1100" dirty="0">
                  <a:latin typeface="Calibri"/>
                  <a:cs typeface="Calibri"/>
                </a:rPr>
                <a:t>the</a:t>
              </a:r>
              <a:r>
                <a:rPr sz="1100" spc="-15" dirty="0">
                  <a:latin typeface="Calibri"/>
                  <a:cs typeface="Calibri"/>
                </a:rPr>
                <a:t> </a:t>
              </a:r>
              <a:r>
                <a:rPr sz="1100" dirty="0">
                  <a:latin typeface="Calibri"/>
                  <a:cs typeface="Calibri"/>
                </a:rPr>
                <a:t>Catalog</a:t>
              </a:r>
              <a:r>
                <a:rPr sz="1100" spc="-5" dirty="0">
                  <a:latin typeface="Calibri"/>
                  <a:cs typeface="Calibri"/>
                </a:rPr>
                <a:t> </a:t>
              </a:r>
              <a:r>
                <a:rPr sz="1100" dirty="0">
                  <a:latin typeface="Calibri"/>
                  <a:cs typeface="Calibri"/>
                </a:rPr>
                <a:t>you</a:t>
              </a:r>
              <a:r>
                <a:rPr sz="1100" spc="-5" dirty="0">
                  <a:latin typeface="Calibri"/>
                  <a:cs typeface="Calibri"/>
                </a:rPr>
                <a:t> </a:t>
              </a:r>
              <a:r>
                <a:rPr sz="1100" dirty="0">
                  <a:latin typeface="Calibri"/>
                  <a:cs typeface="Calibri"/>
                </a:rPr>
                <a:t>can</a:t>
              </a:r>
              <a:r>
                <a:rPr sz="1100" spc="-20" dirty="0">
                  <a:latin typeface="Calibri"/>
                  <a:cs typeface="Calibri"/>
                </a:rPr>
                <a:t> open </a:t>
              </a:r>
              <a:r>
                <a:rPr sz="1100" dirty="0">
                  <a:latin typeface="Calibri"/>
                  <a:cs typeface="Calibri"/>
                </a:rPr>
                <a:t>common</a:t>
              </a:r>
              <a:r>
                <a:rPr sz="1100" spc="-60" dirty="0">
                  <a:latin typeface="Calibri"/>
                  <a:cs typeface="Calibri"/>
                </a:rPr>
                <a:t> </a:t>
              </a:r>
              <a:r>
                <a:rPr sz="1100" spc="-10" dirty="0">
                  <a:latin typeface="Calibri"/>
                  <a:cs typeface="Calibri"/>
                </a:rPr>
                <a:t>reports,</a:t>
              </a:r>
              <a:r>
                <a:rPr sz="1100" spc="-35" dirty="0">
                  <a:latin typeface="Calibri"/>
                  <a:cs typeface="Calibri"/>
                </a:rPr>
                <a:t> </a:t>
              </a:r>
              <a:r>
                <a:rPr sz="1100" dirty="0">
                  <a:latin typeface="Calibri"/>
                  <a:cs typeface="Calibri"/>
                </a:rPr>
                <a:t>as</a:t>
              </a:r>
              <a:r>
                <a:rPr sz="1100" spc="-35" dirty="0">
                  <a:latin typeface="Calibri"/>
                  <a:cs typeface="Calibri"/>
                </a:rPr>
                <a:t> </a:t>
              </a:r>
              <a:r>
                <a:rPr sz="1100" dirty="0">
                  <a:latin typeface="Calibri"/>
                  <a:cs typeface="Calibri"/>
                </a:rPr>
                <a:t>well</a:t>
              </a:r>
              <a:r>
                <a:rPr sz="1100" spc="-35" dirty="0">
                  <a:latin typeface="Calibri"/>
                  <a:cs typeface="Calibri"/>
                </a:rPr>
                <a:t> </a:t>
              </a:r>
              <a:r>
                <a:rPr sz="1100" dirty="0">
                  <a:latin typeface="Calibri"/>
                  <a:cs typeface="Calibri"/>
                </a:rPr>
                <a:t>as</a:t>
              </a:r>
              <a:r>
                <a:rPr sz="1100" spc="-35" dirty="0">
                  <a:latin typeface="Calibri"/>
                  <a:cs typeface="Calibri"/>
                </a:rPr>
                <a:t> </a:t>
              </a:r>
              <a:r>
                <a:rPr sz="1100" dirty="0">
                  <a:latin typeface="Calibri"/>
                  <a:cs typeface="Calibri"/>
                </a:rPr>
                <a:t>edit</a:t>
              </a:r>
              <a:r>
                <a:rPr sz="1100" spc="-30" dirty="0">
                  <a:latin typeface="Calibri"/>
                  <a:cs typeface="Calibri"/>
                </a:rPr>
                <a:t> </a:t>
              </a:r>
              <a:r>
                <a:rPr sz="1100" spc="-25" dirty="0">
                  <a:latin typeface="Calibri"/>
                  <a:cs typeface="Calibri"/>
                </a:rPr>
                <a:t>and </a:t>
              </a:r>
              <a:r>
                <a:rPr sz="1100" dirty="0">
                  <a:latin typeface="Calibri"/>
                  <a:cs typeface="Calibri"/>
                </a:rPr>
                <a:t>save</a:t>
              </a:r>
              <a:r>
                <a:rPr sz="1100" spc="-15" dirty="0">
                  <a:latin typeface="Calibri"/>
                  <a:cs typeface="Calibri"/>
                </a:rPr>
                <a:t> </a:t>
              </a:r>
              <a:r>
                <a:rPr sz="1100" dirty="0">
                  <a:latin typeface="Calibri"/>
                  <a:cs typeface="Calibri"/>
                </a:rPr>
                <a:t>them</a:t>
              </a:r>
              <a:r>
                <a:rPr sz="1100" spc="5" dirty="0">
                  <a:latin typeface="Calibri"/>
                  <a:cs typeface="Calibri"/>
                </a:rPr>
                <a:t> </a:t>
              </a:r>
              <a:r>
                <a:rPr sz="1100" dirty="0">
                  <a:latin typeface="Calibri"/>
                  <a:cs typeface="Calibri"/>
                </a:rPr>
                <a:t>to</a:t>
              </a:r>
              <a:r>
                <a:rPr sz="1100" spc="-5" dirty="0">
                  <a:latin typeface="Calibri"/>
                  <a:cs typeface="Calibri"/>
                </a:rPr>
                <a:t> </a:t>
              </a:r>
              <a:r>
                <a:rPr sz="1100" dirty="0">
                  <a:latin typeface="Calibri"/>
                  <a:cs typeface="Calibri"/>
                </a:rPr>
                <a:t>My</a:t>
              </a:r>
              <a:r>
                <a:rPr sz="1100" spc="-10" dirty="0">
                  <a:latin typeface="Calibri"/>
                  <a:cs typeface="Calibri"/>
                </a:rPr>
                <a:t> </a:t>
              </a:r>
              <a:r>
                <a:rPr sz="1100" dirty="0">
                  <a:latin typeface="Calibri"/>
                  <a:cs typeface="Calibri"/>
                </a:rPr>
                <a:t>Folders </a:t>
              </a:r>
              <a:r>
                <a:rPr sz="1100" spc="-25" dirty="0">
                  <a:latin typeface="Calibri"/>
                  <a:cs typeface="Calibri"/>
                </a:rPr>
                <a:t>for </a:t>
              </a:r>
              <a:r>
                <a:rPr sz="1100" dirty="0">
                  <a:latin typeface="Calibri"/>
                  <a:cs typeface="Calibri"/>
                </a:rPr>
                <a:t>customized</a:t>
              </a:r>
              <a:r>
                <a:rPr sz="1100" spc="-35" dirty="0">
                  <a:latin typeface="Calibri"/>
                  <a:cs typeface="Calibri"/>
                </a:rPr>
                <a:t> </a:t>
              </a:r>
              <a:r>
                <a:rPr sz="1100" spc="-20" dirty="0">
                  <a:latin typeface="Calibri"/>
                  <a:cs typeface="Calibri"/>
                </a:rPr>
                <a:t>use.</a:t>
              </a:r>
              <a:endParaRPr sz="1100">
                <a:latin typeface="Calibri"/>
                <a:cs typeface="Calibri"/>
              </a:endParaRPr>
            </a:p>
          </p:txBody>
        </p:sp>
        <p:sp>
          <p:nvSpPr>
            <p:cNvPr id="13" name="object 13"/>
            <p:cNvSpPr txBox="1"/>
            <p:nvPr/>
          </p:nvSpPr>
          <p:spPr>
            <a:xfrm>
              <a:off x="5485764" y="2419567"/>
              <a:ext cx="2362200" cy="631583"/>
            </a:xfrm>
            <a:prstGeom prst="rect">
              <a:avLst/>
            </a:prstGeom>
            <a:ln w="25400">
              <a:solidFill>
                <a:srgbClr val="DDAD21"/>
              </a:solidFill>
            </a:ln>
          </p:spPr>
          <p:txBody>
            <a:bodyPr vert="horz" wrap="square" lIns="0" tIns="122555" rIns="0" bIns="0" rtlCol="0">
              <a:spAutoFit/>
            </a:bodyPr>
            <a:lstStyle/>
            <a:p>
              <a:pPr marL="90805" marR="153035">
                <a:lnSpc>
                  <a:spcPct val="99500"/>
                </a:lnSpc>
                <a:spcAft>
                  <a:spcPts val="1200"/>
                </a:spcAft>
              </a:pPr>
              <a:r>
                <a:rPr sz="1100" dirty="0">
                  <a:latin typeface="Calibri"/>
                  <a:cs typeface="Calibri"/>
                </a:rPr>
                <a:t>All</a:t>
              </a:r>
              <a:r>
                <a:rPr sz="1100" spc="-25" dirty="0">
                  <a:latin typeface="Calibri"/>
                  <a:cs typeface="Calibri"/>
                </a:rPr>
                <a:t> </a:t>
              </a:r>
              <a:r>
                <a:rPr sz="1100" dirty="0">
                  <a:latin typeface="Calibri"/>
                  <a:cs typeface="Calibri"/>
                </a:rPr>
                <a:t>common</a:t>
              </a:r>
              <a:r>
                <a:rPr sz="1100" spc="-60" dirty="0">
                  <a:latin typeface="Calibri"/>
                  <a:cs typeface="Calibri"/>
                </a:rPr>
                <a:t> </a:t>
              </a:r>
              <a:r>
                <a:rPr sz="1100" spc="-10" dirty="0">
                  <a:latin typeface="Calibri"/>
                  <a:cs typeface="Calibri"/>
                </a:rPr>
                <a:t>reports</a:t>
              </a:r>
              <a:r>
                <a:rPr sz="1100" spc="-60" dirty="0">
                  <a:latin typeface="Calibri"/>
                  <a:cs typeface="Calibri"/>
                </a:rPr>
                <a:t> </a:t>
              </a:r>
              <a:r>
                <a:rPr sz="1100" dirty="0">
                  <a:latin typeface="Calibri"/>
                  <a:cs typeface="Calibri"/>
                </a:rPr>
                <a:t>and</a:t>
              </a:r>
              <a:r>
                <a:rPr sz="1100" spc="-35" dirty="0">
                  <a:latin typeface="Calibri"/>
                  <a:cs typeface="Calibri"/>
                </a:rPr>
                <a:t> </a:t>
              </a:r>
              <a:r>
                <a:rPr sz="1100" dirty="0">
                  <a:latin typeface="Calibri"/>
                  <a:cs typeface="Calibri"/>
                </a:rPr>
                <a:t>any</a:t>
              </a:r>
              <a:r>
                <a:rPr sz="1100" spc="-30" dirty="0">
                  <a:latin typeface="Calibri"/>
                  <a:cs typeface="Calibri"/>
                </a:rPr>
                <a:t> </a:t>
              </a:r>
              <a:r>
                <a:rPr sz="1100" dirty="0">
                  <a:latin typeface="Calibri"/>
                  <a:cs typeface="Calibri"/>
                </a:rPr>
                <a:t>saved</a:t>
              </a:r>
              <a:r>
                <a:rPr sz="1100" spc="-50" dirty="0">
                  <a:latin typeface="Calibri"/>
                  <a:cs typeface="Calibri"/>
                </a:rPr>
                <a:t> </a:t>
              </a:r>
              <a:r>
                <a:rPr sz="1100" spc="-25" dirty="0">
                  <a:latin typeface="Calibri"/>
                  <a:cs typeface="Calibri"/>
                </a:rPr>
                <a:t>ad </a:t>
              </a:r>
              <a:r>
                <a:rPr sz="1100" dirty="0">
                  <a:latin typeface="Calibri"/>
                  <a:cs typeface="Calibri"/>
                </a:rPr>
                <a:t>hoc</a:t>
              </a:r>
              <a:r>
                <a:rPr sz="1100" spc="-5" dirty="0">
                  <a:latin typeface="Calibri"/>
                  <a:cs typeface="Calibri"/>
                </a:rPr>
                <a:t> </a:t>
              </a:r>
              <a:r>
                <a:rPr sz="1100" dirty="0">
                  <a:latin typeface="Calibri"/>
                  <a:cs typeface="Calibri"/>
                </a:rPr>
                <a:t>reports</a:t>
              </a:r>
              <a:r>
                <a:rPr sz="1100" spc="-20" dirty="0">
                  <a:latin typeface="Calibri"/>
                  <a:cs typeface="Calibri"/>
                </a:rPr>
                <a:t> </a:t>
              </a:r>
              <a:r>
                <a:rPr sz="1100" dirty="0">
                  <a:latin typeface="Calibri"/>
                  <a:cs typeface="Calibri"/>
                </a:rPr>
                <a:t>are</a:t>
              </a:r>
              <a:r>
                <a:rPr sz="1100" spc="-15" dirty="0">
                  <a:latin typeface="Calibri"/>
                  <a:cs typeface="Calibri"/>
                </a:rPr>
                <a:t> </a:t>
              </a:r>
              <a:r>
                <a:rPr sz="1100" dirty="0">
                  <a:latin typeface="Calibri"/>
                  <a:cs typeface="Calibri"/>
                </a:rPr>
                <a:t>all</a:t>
              </a:r>
              <a:r>
                <a:rPr sz="1100" spc="-10" dirty="0">
                  <a:latin typeface="Calibri"/>
                  <a:cs typeface="Calibri"/>
                </a:rPr>
                <a:t> </a:t>
              </a:r>
              <a:r>
                <a:rPr sz="1100" dirty="0">
                  <a:latin typeface="Calibri"/>
                  <a:cs typeface="Calibri"/>
                </a:rPr>
                <a:t>available</a:t>
              </a:r>
              <a:r>
                <a:rPr sz="1100" spc="-5" dirty="0">
                  <a:latin typeface="Calibri"/>
                  <a:cs typeface="Calibri"/>
                </a:rPr>
                <a:t> </a:t>
              </a:r>
              <a:r>
                <a:rPr sz="1100" spc="-10" dirty="0">
                  <a:latin typeface="Calibri"/>
                  <a:cs typeface="Calibri"/>
                </a:rPr>
                <a:t>through </a:t>
              </a:r>
              <a:r>
                <a:rPr sz="1100" dirty="0">
                  <a:latin typeface="Calibri"/>
                  <a:cs typeface="Calibri"/>
                </a:rPr>
                <a:t>the </a:t>
              </a:r>
              <a:r>
                <a:rPr sz="1100" spc="-10" dirty="0">
                  <a:latin typeface="Calibri"/>
                  <a:cs typeface="Calibri"/>
                </a:rPr>
                <a:t>Catalog.</a:t>
              </a:r>
              <a:endParaRPr lang="en-US" sz="1100" spc="-10" dirty="0">
                <a:latin typeface="Calibri"/>
                <a:cs typeface="Calibri"/>
              </a:endParaRPr>
            </a:p>
          </p:txBody>
        </p:sp>
        <p:grpSp>
          <p:nvGrpSpPr>
            <p:cNvPr id="26" name="Group 25">
              <a:extLst>
                <a:ext uri="{FF2B5EF4-FFF2-40B4-BE49-F238E27FC236}">
                  <a16:creationId xmlns:a16="http://schemas.microsoft.com/office/drawing/2014/main" id="{31552120-EFF6-0271-87BE-B841C81D7945}"/>
                </a:ext>
              </a:extLst>
            </p:cNvPr>
            <p:cNvGrpSpPr/>
            <p:nvPr/>
          </p:nvGrpSpPr>
          <p:grpSpPr>
            <a:xfrm>
              <a:off x="298450" y="3047745"/>
              <a:ext cx="8434971" cy="3390913"/>
              <a:chOff x="298450" y="3047745"/>
              <a:chExt cx="8434971" cy="3390913"/>
            </a:xfrm>
          </p:grpSpPr>
          <p:grpSp>
            <p:nvGrpSpPr>
              <p:cNvPr id="2" name="object 2"/>
              <p:cNvGrpSpPr/>
              <p:nvPr/>
            </p:nvGrpSpPr>
            <p:grpSpPr>
              <a:xfrm>
                <a:off x="298450" y="3047745"/>
                <a:ext cx="8434971" cy="3390913"/>
                <a:chOff x="298450" y="3047745"/>
                <a:chExt cx="8434971" cy="3390913"/>
              </a:xfrm>
            </p:grpSpPr>
            <p:pic>
              <p:nvPicPr>
                <p:cNvPr id="3" name="object 3" descr="A &quot;Standard Reports 1 of 2&quot; slide shows the Insight interface with a screenshot of the Catalog page. Annotations highlight that users can open and edit reports from the Catalog, save them to personal folders, access pre-built and ad hoc reports, and use functions like edit, print, or export. The Insight logo appears in the top right corner."/>
                <p:cNvPicPr/>
                <p:nvPr/>
              </p:nvPicPr>
              <p:blipFill>
                <a:blip r:embed="rId2" cstate="print"/>
                <a:stretch>
                  <a:fillRect/>
                </a:stretch>
              </p:blipFill>
              <p:spPr>
                <a:xfrm>
                  <a:off x="311797" y="3431806"/>
                  <a:ext cx="8421624" cy="3006852"/>
                </a:xfrm>
                <a:prstGeom prst="rect">
                  <a:avLst/>
                </a:prstGeom>
              </p:spPr>
            </p:pic>
            <p:pic>
              <p:nvPicPr>
                <p:cNvPr id="4" name="object 4" descr="A screenshot of the Insight Catalog interface displays a list of reports and dashboards under the &quot;NFC Pilot&quot; shared folder. The context menu is open for one item, showing options such as Print, Export, Schedule, Copy, Rename, Add to Favorites, and Properties. The left panel shows folder navigation and task options like Create Shortcut and Delete. Top navigation includes menu items for Catalog, Favorites, Dashboards, New, Open, and user info."/>
                <p:cNvPicPr/>
                <p:nvPr/>
              </p:nvPicPr>
              <p:blipFill>
                <a:blip r:embed="rId3" cstate="print"/>
                <a:stretch>
                  <a:fillRect/>
                </a:stretch>
              </p:blipFill>
              <p:spPr>
                <a:xfrm>
                  <a:off x="298450" y="3418509"/>
                  <a:ext cx="8400288" cy="2985135"/>
                </a:xfrm>
                <a:prstGeom prst="rect">
                  <a:avLst/>
                </a:prstGeom>
              </p:spPr>
            </p:pic>
            <p:sp>
              <p:nvSpPr>
                <p:cNvPr id="5" name="object 5"/>
                <p:cNvSpPr/>
                <p:nvPr/>
              </p:nvSpPr>
              <p:spPr>
                <a:xfrm>
                  <a:off x="1866264" y="3047745"/>
                  <a:ext cx="4800600" cy="1249680"/>
                </a:xfrm>
                <a:custGeom>
                  <a:avLst/>
                  <a:gdLst/>
                  <a:ahLst/>
                  <a:cxnLst/>
                  <a:rect l="l" t="t" r="r" b="b"/>
                  <a:pathLst>
                    <a:path w="4800600" h="1249679">
                      <a:moveTo>
                        <a:pt x="0" y="152400"/>
                      </a:moveTo>
                      <a:lnTo>
                        <a:pt x="628904" y="1249298"/>
                      </a:lnTo>
                    </a:path>
                    <a:path w="4800600" h="1249679">
                      <a:moveTo>
                        <a:pt x="4800600" y="0"/>
                      </a:moveTo>
                      <a:lnTo>
                        <a:pt x="3921252" y="353567"/>
                      </a:lnTo>
                    </a:path>
                    <a:path w="4800600" h="1249679">
                      <a:moveTo>
                        <a:pt x="4002405" y="249046"/>
                      </a:moveTo>
                      <a:lnTo>
                        <a:pt x="3921252" y="353567"/>
                      </a:lnTo>
                      <a:lnTo>
                        <a:pt x="4052189" y="372871"/>
                      </a:lnTo>
                    </a:path>
                  </a:pathLst>
                </a:custGeom>
                <a:ln w="38100">
                  <a:solidFill>
                    <a:srgbClr val="DDAD21"/>
                  </a:solidFill>
                </a:ln>
              </p:spPr>
              <p:txBody>
                <a:bodyPr wrap="square" lIns="0" tIns="0" rIns="0" bIns="0" rtlCol="0"/>
                <a:lstStyle/>
                <a:p>
                  <a:endParaRPr/>
                </a:p>
              </p:txBody>
            </p:sp>
          </p:grpSp>
          <p:grpSp>
            <p:nvGrpSpPr>
              <p:cNvPr id="6" name="object 6"/>
              <p:cNvGrpSpPr/>
              <p:nvPr/>
            </p:nvGrpSpPr>
            <p:grpSpPr>
              <a:xfrm>
                <a:off x="2348864" y="4145788"/>
                <a:ext cx="330200" cy="349250"/>
                <a:chOff x="2348864" y="4145788"/>
                <a:chExt cx="330200" cy="349250"/>
              </a:xfrm>
            </p:grpSpPr>
            <p:sp>
              <p:nvSpPr>
                <p:cNvPr id="7" name="object 7"/>
                <p:cNvSpPr/>
                <p:nvPr/>
              </p:nvSpPr>
              <p:spPr>
                <a:xfrm>
                  <a:off x="2380487" y="4164838"/>
                  <a:ext cx="116205" cy="132715"/>
                </a:xfrm>
                <a:custGeom>
                  <a:avLst/>
                  <a:gdLst/>
                  <a:ahLst/>
                  <a:cxnLst/>
                  <a:rect l="l" t="t" r="r" b="b"/>
                  <a:pathLst>
                    <a:path w="116205" h="132714">
                      <a:moveTo>
                        <a:pt x="115697" y="0"/>
                      </a:moveTo>
                      <a:lnTo>
                        <a:pt x="114681" y="132206"/>
                      </a:lnTo>
                      <a:lnTo>
                        <a:pt x="0" y="66293"/>
                      </a:lnTo>
                    </a:path>
                  </a:pathLst>
                </a:custGeom>
                <a:ln w="38099">
                  <a:solidFill>
                    <a:srgbClr val="DDAD21"/>
                  </a:solidFill>
                </a:ln>
              </p:spPr>
              <p:txBody>
                <a:bodyPr wrap="square" lIns="0" tIns="0" rIns="0" bIns="0" rtlCol="0"/>
                <a:lstStyle/>
                <a:p>
                  <a:endParaRPr/>
                </a:p>
              </p:txBody>
            </p:sp>
            <p:sp>
              <p:nvSpPr>
                <p:cNvPr id="8" name="object 8"/>
                <p:cNvSpPr/>
                <p:nvPr/>
              </p:nvSpPr>
              <p:spPr>
                <a:xfrm>
                  <a:off x="2361564" y="4329811"/>
                  <a:ext cx="304800" cy="152400"/>
                </a:xfrm>
                <a:custGeom>
                  <a:avLst/>
                  <a:gdLst/>
                  <a:ahLst/>
                  <a:cxnLst/>
                  <a:rect l="l" t="t" r="r" b="b"/>
                  <a:pathLst>
                    <a:path w="304800" h="152400">
                      <a:moveTo>
                        <a:pt x="0" y="152400"/>
                      </a:moveTo>
                      <a:lnTo>
                        <a:pt x="304800" y="152400"/>
                      </a:lnTo>
                      <a:lnTo>
                        <a:pt x="304800" y="0"/>
                      </a:lnTo>
                      <a:lnTo>
                        <a:pt x="0" y="0"/>
                      </a:lnTo>
                      <a:lnTo>
                        <a:pt x="0" y="152400"/>
                      </a:lnTo>
                      <a:close/>
                    </a:path>
                  </a:pathLst>
                </a:custGeom>
                <a:ln w="25400">
                  <a:solidFill>
                    <a:srgbClr val="DDAD21"/>
                  </a:solidFill>
                </a:ln>
              </p:spPr>
              <p:txBody>
                <a:bodyPr wrap="square" lIns="0" tIns="0" rIns="0" bIns="0" rtlCol="0"/>
                <a:lstStyle/>
                <a:p>
                  <a:endParaRPr/>
                </a:p>
              </p:txBody>
            </p:sp>
          </p:grpSp>
          <p:grpSp>
            <p:nvGrpSpPr>
              <p:cNvPr id="9" name="object 9"/>
              <p:cNvGrpSpPr/>
              <p:nvPr/>
            </p:nvGrpSpPr>
            <p:grpSpPr>
              <a:xfrm>
                <a:off x="2729864" y="4698110"/>
                <a:ext cx="4673600" cy="1320800"/>
                <a:chOff x="2729864" y="4698110"/>
                <a:chExt cx="4673600" cy="1320800"/>
              </a:xfrm>
            </p:grpSpPr>
            <p:sp>
              <p:nvSpPr>
                <p:cNvPr id="10" name="object 10"/>
                <p:cNvSpPr/>
                <p:nvPr/>
              </p:nvSpPr>
              <p:spPr>
                <a:xfrm>
                  <a:off x="2742564" y="4710810"/>
                  <a:ext cx="4648200" cy="1295400"/>
                </a:xfrm>
                <a:custGeom>
                  <a:avLst/>
                  <a:gdLst/>
                  <a:ahLst/>
                  <a:cxnLst/>
                  <a:rect l="l" t="t" r="r" b="b"/>
                  <a:pathLst>
                    <a:path w="4648200" h="1295400">
                      <a:moveTo>
                        <a:pt x="0" y="1295400"/>
                      </a:moveTo>
                      <a:lnTo>
                        <a:pt x="914400" y="1295400"/>
                      </a:lnTo>
                      <a:lnTo>
                        <a:pt x="914400" y="0"/>
                      </a:lnTo>
                      <a:lnTo>
                        <a:pt x="0" y="0"/>
                      </a:lnTo>
                      <a:lnTo>
                        <a:pt x="0" y="1295400"/>
                      </a:lnTo>
                      <a:close/>
                    </a:path>
                    <a:path w="4648200" h="1295400">
                      <a:moveTo>
                        <a:pt x="2819400" y="762000"/>
                      </a:moveTo>
                      <a:lnTo>
                        <a:pt x="4648200" y="762000"/>
                      </a:lnTo>
                      <a:lnTo>
                        <a:pt x="4648200" y="76200"/>
                      </a:lnTo>
                      <a:lnTo>
                        <a:pt x="2819400" y="76200"/>
                      </a:lnTo>
                      <a:lnTo>
                        <a:pt x="2819400" y="762000"/>
                      </a:lnTo>
                      <a:close/>
                    </a:path>
                  </a:pathLst>
                </a:custGeom>
                <a:ln w="25400">
                  <a:solidFill>
                    <a:srgbClr val="DDAD21"/>
                  </a:solidFill>
                </a:ln>
              </p:spPr>
              <p:txBody>
                <a:bodyPr wrap="square" lIns="0" tIns="0" rIns="0" bIns="0" rtlCol="0"/>
                <a:lstStyle/>
                <a:p>
                  <a:endParaRPr dirty="0"/>
                </a:p>
              </p:txBody>
            </p:sp>
            <p:sp>
              <p:nvSpPr>
                <p:cNvPr id="11" name="object 11"/>
                <p:cNvSpPr/>
                <p:nvPr/>
              </p:nvSpPr>
              <p:spPr>
                <a:xfrm>
                  <a:off x="3694429" y="5129910"/>
                  <a:ext cx="1867535" cy="276860"/>
                </a:xfrm>
                <a:custGeom>
                  <a:avLst/>
                  <a:gdLst/>
                  <a:ahLst/>
                  <a:cxnLst/>
                  <a:rect l="l" t="t" r="r" b="b"/>
                  <a:pathLst>
                    <a:path w="1867535" h="276860">
                      <a:moveTo>
                        <a:pt x="1867535" y="0"/>
                      </a:moveTo>
                      <a:lnTo>
                        <a:pt x="0" y="224154"/>
                      </a:lnTo>
                    </a:path>
                    <a:path w="1867535" h="276860">
                      <a:moveTo>
                        <a:pt x="105537" y="144272"/>
                      </a:moveTo>
                      <a:lnTo>
                        <a:pt x="0" y="224154"/>
                      </a:lnTo>
                      <a:lnTo>
                        <a:pt x="121412" y="276732"/>
                      </a:lnTo>
                    </a:path>
                  </a:pathLst>
                </a:custGeom>
                <a:ln w="38100">
                  <a:solidFill>
                    <a:srgbClr val="DDAD21"/>
                  </a:solidFill>
                </a:ln>
              </p:spPr>
              <p:txBody>
                <a:bodyPr wrap="square" lIns="0" tIns="0" rIns="0" bIns="0" rtlCol="0"/>
                <a:lstStyle/>
                <a:p>
                  <a:endParaRPr/>
                </a:p>
              </p:txBody>
            </p:sp>
          </p:grpSp>
          <p:sp>
            <p:nvSpPr>
              <p:cNvPr id="22" name="object 12">
                <a:extLst>
                  <a:ext uri="{FF2B5EF4-FFF2-40B4-BE49-F238E27FC236}">
                    <a16:creationId xmlns:a16="http://schemas.microsoft.com/office/drawing/2014/main" id="{6E72BC40-A03F-EA5D-B420-C7ECB248E2A4}"/>
                  </a:ext>
                </a:extLst>
              </p:cNvPr>
              <p:cNvSpPr txBox="1"/>
              <p:nvPr/>
            </p:nvSpPr>
            <p:spPr>
              <a:xfrm>
                <a:off x="5561964" y="4784540"/>
                <a:ext cx="1828800" cy="692497"/>
              </a:xfrm>
              <a:prstGeom prst="rect">
                <a:avLst/>
              </a:prstGeom>
              <a:ln w="25400">
                <a:solidFill>
                  <a:srgbClr val="DDAD21"/>
                </a:solidFill>
              </a:ln>
            </p:spPr>
            <p:txBody>
              <a:bodyPr vert="horz" wrap="square" lIns="0" tIns="76200" rIns="0" bIns="0" rtlCol="0">
                <a:spAutoFit/>
              </a:bodyPr>
              <a:lstStyle/>
              <a:p>
                <a:pPr marL="90805" marR="153035">
                  <a:lnSpc>
                    <a:spcPct val="99500"/>
                  </a:lnSpc>
                  <a:spcBef>
                    <a:spcPts val="965"/>
                  </a:spcBef>
                </a:pPr>
                <a:r>
                  <a:rPr lang="en-US" sz="1000" dirty="0">
                    <a:latin typeface="Calibri"/>
                    <a:cs typeface="Calibri"/>
                  </a:rPr>
                  <a:t>You</a:t>
                </a:r>
                <a:r>
                  <a:rPr lang="en-US" sz="1000" spc="-15" dirty="0">
                    <a:latin typeface="Calibri"/>
                    <a:cs typeface="Calibri"/>
                  </a:rPr>
                  <a:t> </a:t>
                </a:r>
                <a:r>
                  <a:rPr lang="en-US" sz="1000" dirty="0">
                    <a:latin typeface="Calibri"/>
                    <a:cs typeface="Calibri"/>
                  </a:rPr>
                  <a:t>can</a:t>
                </a:r>
                <a:r>
                  <a:rPr lang="en-US" sz="1000" spc="-25" dirty="0">
                    <a:latin typeface="Calibri"/>
                    <a:cs typeface="Calibri"/>
                  </a:rPr>
                  <a:t> </a:t>
                </a:r>
                <a:r>
                  <a:rPr lang="en-US" sz="1000" dirty="0">
                    <a:latin typeface="Calibri"/>
                    <a:cs typeface="Calibri"/>
                  </a:rPr>
                  <a:t>also</a:t>
                </a:r>
                <a:r>
                  <a:rPr lang="en-US" sz="1000" spc="-15" dirty="0">
                    <a:latin typeface="Calibri"/>
                    <a:cs typeface="Calibri"/>
                  </a:rPr>
                  <a:t> </a:t>
                </a:r>
                <a:r>
                  <a:rPr lang="en-US" sz="1000" dirty="0">
                    <a:latin typeface="Calibri"/>
                    <a:cs typeface="Calibri"/>
                  </a:rPr>
                  <a:t>access </a:t>
                </a:r>
                <a:r>
                  <a:rPr lang="en-US" sz="1000" spc="-50" dirty="0">
                    <a:latin typeface="Calibri"/>
                    <a:cs typeface="Calibri"/>
                  </a:rPr>
                  <a:t>a</a:t>
                </a:r>
                <a:r>
                  <a:rPr lang="en-US" sz="1000" spc="-10" dirty="0">
                    <a:latin typeface="Calibri"/>
                    <a:cs typeface="Calibri"/>
                  </a:rPr>
                  <a:t> number</a:t>
                </a:r>
                <a:r>
                  <a:rPr lang="en-US" sz="1000" spc="-40" dirty="0">
                    <a:latin typeface="Calibri"/>
                    <a:cs typeface="Calibri"/>
                  </a:rPr>
                  <a:t> </a:t>
                </a:r>
                <a:r>
                  <a:rPr lang="en-US" sz="1000" dirty="0">
                    <a:latin typeface="Calibri"/>
                    <a:cs typeface="Calibri"/>
                  </a:rPr>
                  <a:t>of</a:t>
                </a:r>
                <a:r>
                  <a:rPr lang="en-US" sz="1000" spc="-20" dirty="0">
                    <a:latin typeface="Calibri"/>
                    <a:cs typeface="Calibri"/>
                  </a:rPr>
                  <a:t> </a:t>
                </a:r>
                <a:r>
                  <a:rPr lang="en-US" sz="1000" spc="-10" dirty="0">
                    <a:latin typeface="Calibri"/>
                    <a:cs typeface="Calibri"/>
                  </a:rPr>
                  <a:t>additional</a:t>
                </a:r>
                <a:r>
                  <a:rPr lang="en-US" sz="1000" spc="-25" dirty="0">
                    <a:latin typeface="Calibri"/>
                    <a:cs typeface="Calibri"/>
                  </a:rPr>
                  <a:t> </a:t>
                </a:r>
                <a:r>
                  <a:rPr lang="en-US" sz="1000" spc="-10" dirty="0">
                    <a:latin typeface="Calibri"/>
                    <a:cs typeface="Calibri"/>
                  </a:rPr>
                  <a:t>edit, </a:t>
                </a:r>
                <a:r>
                  <a:rPr lang="en-US" sz="1000" dirty="0">
                    <a:latin typeface="Calibri"/>
                    <a:cs typeface="Calibri"/>
                  </a:rPr>
                  <a:t>print,</a:t>
                </a:r>
                <a:r>
                  <a:rPr lang="en-US" sz="1000" spc="-10" dirty="0">
                    <a:latin typeface="Calibri"/>
                    <a:cs typeface="Calibri"/>
                  </a:rPr>
                  <a:t> </a:t>
                </a:r>
                <a:r>
                  <a:rPr lang="en-US" sz="1000" dirty="0">
                    <a:latin typeface="Calibri"/>
                    <a:cs typeface="Calibri"/>
                  </a:rPr>
                  <a:t>or</a:t>
                </a:r>
                <a:r>
                  <a:rPr lang="en-US" sz="1000" spc="-20" dirty="0">
                    <a:latin typeface="Calibri"/>
                    <a:cs typeface="Calibri"/>
                  </a:rPr>
                  <a:t> </a:t>
                </a:r>
                <a:r>
                  <a:rPr lang="en-US" sz="1000" dirty="0">
                    <a:latin typeface="Calibri"/>
                    <a:cs typeface="Calibri"/>
                  </a:rPr>
                  <a:t>export</a:t>
                </a:r>
                <a:r>
                  <a:rPr lang="en-US" sz="1000" spc="-10" dirty="0">
                    <a:latin typeface="Calibri"/>
                    <a:cs typeface="Calibri"/>
                  </a:rPr>
                  <a:t> functions </a:t>
                </a:r>
                <a:r>
                  <a:rPr lang="en-US" sz="1000" dirty="0">
                    <a:latin typeface="Calibri"/>
                    <a:cs typeface="Calibri"/>
                  </a:rPr>
                  <a:t>directly</a:t>
                </a:r>
                <a:r>
                  <a:rPr lang="en-US" sz="1000" spc="-20" dirty="0">
                    <a:latin typeface="Calibri"/>
                    <a:cs typeface="Calibri"/>
                  </a:rPr>
                  <a:t> </a:t>
                </a:r>
                <a:r>
                  <a:rPr lang="en-US" sz="1000" dirty="0">
                    <a:latin typeface="Calibri"/>
                    <a:cs typeface="Calibri"/>
                  </a:rPr>
                  <a:t>from</a:t>
                </a:r>
                <a:r>
                  <a:rPr lang="en-US" sz="1000" spc="-15" dirty="0">
                    <a:latin typeface="Calibri"/>
                    <a:cs typeface="Calibri"/>
                  </a:rPr>
                  <a:t> </a:t>
                </a:r>
                <a:r>
                  <a:rPr lang="en-US" sz="1000" dirty="0">
                    <a:latin typeface="Calibri"/>
                    <a:cs typeface="Calibri"/>
                  </a:rPr>
                  <a:t>the</a:t>
                </a:r>
                <a:r>
                  <a:rPr lang="en-US" sz="1000" spc="-5" dirty="0">
                    <a:latin typeface="Calibri"/>
                    <a:cs typeface="Calibri"/>
                  </a:rPr>
                  <a:t> </a:t>
                </a:r>
                <a:r>
                  <a:rPr lang="en-US" sz="1000" spc="-10" dirty="0">
                    <a:latin typeface="Calibri"/>
                    <a:cs typeface="Calibri"/>
                  </a:rPr>
                  <a:t>Catalog.</a:t>
                </a:r>
                <a:endParaRPr lang="en-US" sz="1000" dirty="0">
                  <a:latin typeface="Calibri"/>
                  <a:cs typeface="Calibri"/>
                </a:endParaRPr>
              </a:p>
            </p:txBody>
          </p:sp>
          <p:sp>
            <p:nvSpPr>
              <p:cNvPr id="23" name="Rectangle 22">
                <a:extLst>
                  <a:ext uri="{FF2B5EF4-FFF2-40B4-BE49-F238E27FC236}">
                    <a16:creationId xmlns:a16="http://schemas.microsoft.com/office/drawing/2014/main" id="{509A11E4-25A6-DF92-9804-E1FAA46B352A}"/>
                  </a:ext>
                </a:extLst>
              </p:cNvPr>
              <p:cNvSpPr/>
              <p:nvPr/>
            </p:nvSpPr>
            <p:spPr>
              <a:xfrm>
                <a:off x="5579306" y="3432373"/>
                <a:ext cx="364294" cy="149028"/>
              </a:xfrm>
              <a:prstGeom prst="rect">
                <a:avLst/>
              </a:prstGeom>
              <a:noFill/>
              <a:ln>
                <a:solidFill>
                  <a:srgbClr val="DDAD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8" name="object 18"/>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3129"/>
            <a:ext cx="9142475" cy="1382903"/>
          </a:xfrm>
          <a:prstGeom prst="rect">
            <a:avLst/>
          </a:prstGeom>
        </p:spPr>
      </p:pic>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ts val="2825"/>
              </a:lnSpc>
              <a:spcBef>
                <a:spcPts val="100"/>
              </a:spcBef>
            </a:pPr>
            <a:r>
              <a:rPr spc="-10" dirty="0"/>
              <a:t>Standard</a:t>
            </a:r>
            <a:r>
              <a:rPr spc="-65" dirty="0"/>
              <a:t> </a:t>
            </a:r>
            <a:r>
              <a:rPr spc="-10" dirty="0"/>
              <a:t>Reports</a:t>
            </a:r>
          </a:p>
          <a:p>
            <a:pPr marL="12700">
              <a:lnSpc>
                <a:spcPts val="2825"/>
              </a:lnSpc>
            </a:pPr>
            <a:r>
              <a:rPr b="0" i="1" dirty="0">
                <a:latin typeface="Calibri"/>
                <a:cs typeface="Calibri"/>
              </a:rPr>
              <a:t>2</a:t>
            </a:r>
            <a:r>
              <a:rPr b="0" i="1" spc="-30" dirty="0">
                <a:latin typeface="Calibri"/>
                <a:cs typeface="Calibri"/>
              </a:rPr>
              <a:t> </a:t>
            </a:r>
            <a:r>
              <a:rPr b="0" i="1" dirty="0">
                <a:latin typeface="Calibri"/>
                <a:cs typeface="Calibri"/>
              </a:rPr>
              <a:t>of</a:t>
            </a:r>
            <a:r>
              <a:rPr b="0" i="1" spc="-10" dirty="0">
                <a:latin typeface="Calibri"/>
                <a:cs typeface="Calibri"/>
              </a:rPr>
              <a:t> </a:t>
            </a:r>
            <a:r>
              <a:rPr b="0" i="1" spc="-50" dirty="0">
                <a:latin typeface="Calibri"/>
                <a:cs typeface="Calibri"/>
              </a:rPr>
              <a:t>2</a:t>
            </a:r>
          </a:p>
        </p:txBody>
      </p:sp>
      <p:sp>
        <p:nvSpPr>
          <p:cNvPr id="11" name="object 11"/>
          <p:cNvSpPr txBox="1"/>
          <p:nvPr/>
        </p:nvSpPr>
        <p:spPr>
          <a:xfrm>
            <a:off x="764540" y="1403349"/>
            <a:ext cx="7239634"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When</a:t>
            </a:r>
            <a:r>
              <a:rPr sz="1600" spc="-50" dirty="0">
                <a:latin typeface="Calibri"/>
                <a:cs typeface="Calibri"/>
              </a:rPr>
              <a:t> </a:t>
            </a:r>
            <a:r>
              <a:rPr sz="1600" dirty="0">
                <a:latin typeface="Calibri"/>
                <a:cs typeface="Calibri"/>
              </a:rPr>
              <a:t>you</a:t>
            </a:r>
            <a:r>
              <a:rPr sz="1600" spc="-50" dirty="0">
                <a:latin typeface="Calibri"/>
                <a:cs typeface="Calibri"/>
              </a:rPr>
              <a:t> </a:t>
            </a:r>
            <a:r>
              <a:rPr sz="1600" dirty="0">
                <a:latin typeface="Calibri"/>
                <a:cs typeface="Calibri"/>
              </a:rPr>
              <a:t>open</a:t>
            </a:r>
            <a:r>
              <a:rPr sz="1600" spc="-45" dirty="0">
                <a:latin typeface="Calibri"/>
                <a:cs typeface="Calibri"/>
              </a:rPr>
              <a:t> </a:t>
            </a:r>
            <a:r>
              <a:rPr sz="1600" dirty="0">
                <a:latin typeface="Calibri"/>
                <a:cs typeface="Calibri"/>
              </a:rPr>
              <a:t>a</a:t>
            </a:r>
            <a:r>
              <a:rPr sz="1600" spc="-55" dirty="0">
                <a:latin typeface="Calibri"/>
                <a:cs typeface="Calibri"/>
              </a:rPr>
              <a:t> </a:t>
            </a:r>
            <a:r>
              <a:rPr sz="1600" dirty="0">
                <a:latin typeface="Calibri"/>
                <a:cs typeface="Calibri"/>
              </a:rPr>
              <a:t>report,</a:t>
            </a:r>
            <a:r>
              <a:rPr sz="1600" spc="-35" dirty="0">
                <a:latin typeface="Calibri"/>
                <a:cs typeface="Calibri"/>
              </a:rPr>
              <a:t> </a:t>
            </a:r>
            <a:r>
              <a:rPr sz="1600" dirty="0">
                <a:latin typeface="Calibri"/>
                <a:cs typeface="Calibri"/>
              </a:rPr>
              <a:t>the</a:t>
            </a:r>
            <a:r>
              <a:rPr sz="1600" spc="-70" dirty="0">
                <a:latin typeface="Calibri"/>
                <a:cs typeface="Calibri"/>
              </a:rPr>
              <a:t> </a:t>
            </a:r>
            <a:r>
              <a:rPr sz="1600" dirty="0">
                <a:latin typeface="Calibri"/>
                <a:cs typeface="Calibri"/>
              </a:rPr>
              <a:t>default</a:t>
            </a:r>
            <a:r>
              <a:rPr sz="1600" spc="-65" dirty="0">
                <a:latin typeface="Calibri"/>
                <a:cs typeface="Calibri"/>
              </a:rPr>
              <a:t> </a:t>
            </a:r>
            <a:r>
              <a:rPr sz="1600" dirty="0">
                <a:latin typeface="Calibri"/>
                <a:cs typeface="Calibri"/>
              </a:rPr>
              <a:t>view</a:t>
            </a:r>
            <a:r>
              <a:rPr sz="1600" spc="-45" dirty="0">
                <a:latin typeface="Calibri"/>
                <a:cs typeface="Calibri"/>
              </a:rPr>
              <a:t> </a:t>
            </a:r>
            <a:r>
              <a:rPr sz="1600" dirty="0">
                <a:latin typeface="Calibri"/>
                <a:cs typeface="Calibri"/>
              </a:rPr>
              <a:t>is</a:t>
            </a:r>
            <a:r>
              <a:rPr sz="1600" spc="-85" dirty="0">
                <a:latin typeface="Calibri"/>
                <a:cs typeface="Calibri"/>
              </a:rPr>
              <a:t> </a:t>
            </a:r>
            <a:r>
              <a:rPr sz="1600" dirty="0">
                <a:latin typeface="Calibri"/>
                <a:cs typeface="Calibri"/>
              </a:rPr>
              <a:t>a</a:t>
            </a:r>
            <a:r>
              <a:rPr sz="1600" spc="-55" dirty="0">
                <a:latin typeface="Calibri"/>
                <a:cs typeface="Calibri"/>
              </a:rPr>
              <a:t> </a:t>
            </a:r>
            <a:r>
              <a:rPr sz="1600" dirty="0">
                <a:latin typeface="Calibri"/>
                <a:cs typeface="Calibri"/>
              </a:rPr>
              <a:t>table</a:t>
            </a:r>
            <a:r>
              <a:rPr sz="1600" spc="-80" dirty="0">
                <a:latin typeface="Calibri"/>
                <a:cs typeface="Calibri"/>
              </a:rPr>
              <a:t> </a:t>
            </a:r>
            <a:r>
              <a:rPr sz="1600" dirty="0">
                <a:latin typeface="Calibri"/>
                <a:cs typeface="Calibri"/>
              </a:rPr>
              <a:t>of</a:t>
            </a:r>
            <a:r>
              <a:rPr sz="1600" spc="-55" dirty="0">
                <a:latin typeface="Calibri"/>
                <a:cs typeface="Calibri"/>
              </a:rPr>
              <a:t> </a:t>
            </a:r>
            <a:r>
              <a:rPr sz="1600" dirty="0">
                <a:latin typeface="Calibri"/>
                <a:cs typeface="Calibri"/>
              </a:rPr>
              <a:t>data</a:t>
            </a:r>
            <a:r>
              <a:rPr sz="1600" spc="-80" dirty="0">
                <a:latin typeface="Calibri"/>
                <a:cs typeface="Calibri"/>
              </a:rPr>
              <a:t> </a:t>
            </a:r>
            <a:r>
              <a:rPr sz="1600" dirty="0">
                <a:latin typeface="Calibri"/>
                <a:cs typeface="Calibri"/>
              </a:rPr>
              <a:t>based</a:t>
            </a:r>
            <a:r>
              <a:rPr sz="1600" spc="-70" dirty="0">
                <a:latin typeface="Calibri"/>
                <a:cs typeface="Calibri"/>
              </a:rPr>
              <a:t> </a:t>
            </a:r>
            <a:r>
              <a:rPr sz="1600" dirty="0">
                <a:latin typeface="Calibri"/>
                <a:cs typeface="Calibri"/>
              </a:rPr>
              <a:t>on</a:t>
            </a:r>
            <a:r>
              <a:rPr sz="1600" spc="-45" dirty="0">
                <a:latin typeface="Calibri"/>
                <a:cs typeface="Calibri"/>
              </a:rPr>
              <a:t> </a:t>
            </a:r>
            <a:r>
              <a:rPr sz="1600" dirty="0">
                <a:latin typeface="Calibri"/>
                <a:cs typeface="Calibri"/>
              </a:rPr>
              <a:t>the</a:t>
            </a:r>
            <a:r>
              <a:rPr sz="1600" spc="-70" dirty="0">
                <a:latin typeface="Calibri"/>
                <a:cs typeface="Calibri"/>
              </a:rPr>
              <a:t> </a:t>
            </a:r>
            <a:r>
              <a:rPr sz="1600" spc="-10" dirty="0">
                <a:latin typeface="Calibri"/>
                <a:cs typeface="Calibri"/>
              </a:rPr>
              <a:t>selected</a:t>
            </a:r>
            <a:r>
              <a:rPr sz="1600" spc="-50" dirty="0">
                <a:latin typeface="Calibri"/>
                <a:cs typeface="Calibri"/>
              </a:rPr>
              <a:t> </a:t>
            </a:r>
            <a:r>
              <a:rPr sz="1600" spc="-10" dirty="0">
                <a:latin typeface="Calibri"/>
                <a:cs typeface="Calibri"/>
              </a:rPr>
              <a:t>filters.</a:t>
            </a:r>
            <a:endParaRPr sz="1600">
              <a:latin typeface="Calibri"/>
              <a:cs typeface="Calibri"/>
            </a:endParaRPr>
          </a:p>
        </p:txBody>
      </p:sp>
      <p:sp>
        <p:nvSpPr>
          <p:cNvPr id="8" name="object 8"/>
          <p:cNvSpPr txBox="1"/>
          <p:nvPr/>
        </p:nvSpPr>
        <p:spPr>
          <a:xfrm>
            <a:off x="668527" y="1923414"/>
            <a:ext cx="2186940" cy="361315"/>
          </a:xfrm>
          <a:prstGeom prst="rect">
            <a:avLst/>
          </a:prstGeom>
        </p:spPr>
        <p:txBody>
          <a:bodyPr vert="horz" wrap="square" lIns="0" tIns="13335" rIns="0" bIns="0" rtlCol="0">
            <a:spAutoFit/>
          </a:bodyPr>
          <a:lstStyle/>
          <a:p>
            <a:pPr marL="12700" marR="5080">
              <a:lnSpc>
                <a:spcPct val="100000"/>
              </a:lnSpc>
              <a:spcBef>
                <a:spcPts val="105"/>
              </a:spcBef>
            </a:pPr>
            <a:r>
              <a:rPr sz="1100" dirty="0">
                <a:latin typeface="Calibri"/>
                <a:cs typeface="Calibri"/>
              </a:rPr>
              <a:t>When</a:t>
            </a:r>
            <a:r>
              <a:rPr sz="1100" spc="-35" dirty="0">
                <a:latin typeface="Calibri"/>
                <a:cs typeface="Calibri"/>
              </a:rPr>
              <a:t> </a:t>
            </a:r>
            <a:r>
              <a:rPr sz="1100" dirty="0">
                <a:latin typeface="Calibri"/>
                <a:cs typeface="Calibri"/>
              </a:rPr>
              <a:t>you</a:t>
            </a:r>
            <a:r>
              <a:rPr sz="1100" spc="-50" dirty="0">
                <a:latin typeface="Calibri"/>
                <a:cs typeface="Calibri"/>
              </a:rPr>
              <a:t> </a:t>
            </a:r>
            <a:r>
              <a:rPr sz="1100" dirty="0">
                <a:latin typeface="Calibri"/>
                <a:cs typeface="Calibri"/>
              </a:rPr>
              <a:t>run</a:t>
            </a:r>
            <a:r>
              <a:rPr sz="1100" spc="-25" dirty="0">
                <a:latin typeface="Calibri"/>
                <a:cs typeface="Calibri"/>
              </a:rPr>
              <a:t> </a:t>
            </a:r>
            <a:r>
              <a:rPr sz="1100" dirty="0">
                <a:latin typeface="Calibri"/>
                <a:cs typeface="Calibri"/>
              </a:rPr>
              <a:t>a</a:t>
            </a:r>
            <a:r>
              <a:rPr sz="1100" spc="-10" dirty="0">
                <a:latin typeface="Calibri"/>
                <a:cs typeface="Calibri"/>
              </a:rPr>
              <a:t> report,</a:t>
            </a:r>
            <a:r>
              <a:rPr sz="1100" spc="-30" dirty="0">
                <a:latin typeface="Calibri"/>
                <a:cs typeface="Calibri"/>
              </a:rPr>
              <a:t> </a:t>
            </a:r>
            <a:r>
              <a:rPr sz="1100" dirty="0">
                <a:latin typeface="Calibri"/>
                <a:cs typeface="Calibri"/>
              </a:rPr>
              <a:t>a</a:t>
            </a:r>
            <a:r>
              <a:rPr sz="1100" spc="-35" dirty="0">
                <a:latin typeface="Calibri"/>
                <a:cs typeface="Calibri"/>
              </a:rPr>
              <a:t> </a:t>
            </a:r>
            <a:r>
              <a:rPr sz="1100" dirty="0">
                <a:latin typeface="Calibri"/>
                <a:cs typeface="Calibri"/>
              </a:rPr>
              <a:t>table</a:t>
            </a:r>
            <a:r>
              <a:rPr sz="1100" spc="-20" dirty="0">
                <a:latin typeface="Calibri"/>
                <a:cs typeface="Calibri"/>
              </a:rPr>
              <a:t> </a:t>
            </a:r>
            <a:r>
              <a:rPr sz="1100" dirty="0">
                <a:latin typeface="Calibri"/>
                <a:cs typeface="Calibri"/>
              </a:rPr>
              <a:t>of</a:t>
            </a:r>
            <a:r>
              <a:rPr sz="1100" spc="-35" dirty="0">
                <a:latin typeface="Calibri"/>
                <a:cs typeface="Calibri"/>
              </a:rPr>
              <a:t> </a:t>
            </a:r>
            <a:r>
              <a:rPr sz="1100" spc="-20" dirty="0">
                <a:latin typeface="Calibri"/>
                <a:cs typeface="Calibri"/>
              </a:rPr>
              <a:t>data </a:t>
            </a:r>
            <a:r>
              <a:rPr sz="1100" spc="-10" dirty="0">
                <a:latin typeface="Calibri"/>
                <a:cs typeface="Calibri"/>
              </a:rPr>
              <a:t>appears.</a:t>
            </a:r>
            <a:endParaRPr sz="1100">
              <a:latin typeface="Calibri"/>
              <a:cs typeface="Calibri"/>
            </a:endParaRPr>
          </a:p>
        </p:txBody>
      </p:sp>
      <p:sp>
        <p:nvSpPr>
          <p:cNvPr id="12" name="object 12"/>
          <p:cNvSpPr txBox="1"/>
          <p:nvPr/>
        </p:nvSpPr>
        <p:spPr>
          <a:xfrm>
            <a:off x="5562600" y="1980945"/>
            <a:ext cx="2819400" cy="688340"/>
          </a:xfrm>
          <a:prstGeom prst="rect">
            <a:avLst/>
          </a:prstGeom>
          <a:ln w="25400">
            <a:solidFill>
              <a:srgbClr val="DDAD21"/>
            </a:solidFill>
          </a:ln>
        </p:spPr>
        <p:txBody>
          <a:bodyPr vert="horz" wrap="square" lIns="0" tIns="84455" rIns="0" bIns="0" rtlCol="0">
            <a:spAutoFit/>
          </a:bodyPr>
          <a:lstStyle/>
          <a:p>
            <a:pPr marL="90170" marR="114935" algn="just">
              <a:lnSpc>
                <a:spcPct val="99500"/>
              </a:lnSpc>
              <a:spcBef>
                <a:spcPts val="665"/>
              </a:spcBef>
            </a:pPr>
            <a:r>
              <a:rPr sz="1100" dirty="0">
                <a:latin typeface="Calibri"/>
                <a:cs typeface="Calibri"/>
              </a:rPr>
              <a:t>You</a:t>
            </a:r>
            <a:r>
              <a:rPr sz="1100" spc="-25" dirty="0">
                <a:latin typeface="Calibri"/>
                <a:cs typeface="Calibri"/>
              </a:rPr>
              <a:t> </a:t>
            </a:r>
            <a:r>
              <a:rPr sz="1100" dirty="0">
                <a:latin typeface="Calibri"/>
                <a:cs typeface="Calibri"/>
              </a:rPr>
              <a:t>can</a:t>
            </a:r>
            <a:r>
              <a:rPr sz="1100" spc="-20" dirty="0">
                <a:latin typeface="Calibri"/>
                <a:cs typeface="Calibri"/>
              </a:rPr>
              <a:t> </a:t>
            </a:r>
            <a:r>
              <a:rPr sz="1100" dirty="0">
                <a:latin typeface="Calibri"/>
                <a:cs typeface="Calibri"/>
              </a:rPr>
              <a:t>select</a:t>
            </a:r>
            <a:r>
              <a:rPr sz="1100" spc="-10" dirty="0">
                <a:latin typeface="Calibri"/>
                <a:cs typeface="Calibri"/>
              </a:rPr>
              <a:t> </a:t>
            </a:r>
            <a:r>
              <a:rPr sz="1100" dirty="0">
                <a:latin typeface="Calibri"/>
                <a:cs typeface="Calibri"/>
              </a:rPr>
              <a:t>columns</a:t>
            </a:r>
            <a:r>
              <a:rPr sz="1100" spc="-50" dirty="0">
                <a:latin typeface="Calibri"/>
                <a:cs typeface="Calibri"/>
              </a:rPr>
              <a:t> </a:t>
            </a:r>
            <a:r>
              <a:rPr sz="1100" dirty="0">
                <a:latin typeface="Calibri"/>
                <a:cs typeface="Calibri"/>
              </a:rPr>
              <a:t>and</a:t>
            </a:r>
            <a:r>
              <a:rPr sz="1100" spc="5" dirty="0">
                <a:latin typeface="Calibri"/>
                <a:cs typeface="Calibri"/>
              </a:rPr>
              <a:t> </a:t>
            </a:r>
            <a:r>
              <a:rPr sz="1100" dirty="0">
                <a:latin typeface="Calibri"/>
                <a:cs typeface="Calibri"/>
              </a:rPr>
              <a:t>drag</a:t>
            </a:r>
            <a:r>
              <a:rPr sz="1100" spc="-20" dirty="0">
                <a:latin typeface="Calibri"/>
                <a:cs typeface="Calibri"/>
              </a:rPr>
              <a:t> </a:t>
            </a:r>
            <a:r>
              <a:rPr sz="1100" dirty="0">
                <a:latin typeface="Calibri"/>
                <a:cs typeface="Calibri"/>
              </a:rPr>
              <a:t>them</a:t>
            </a:r>
            <a:r>
              <a:rPr sz="1100" spc="-10" dirty="0">
                <a:latin typeface="Calibri"/>
                <a:cs typeface="Calibri"/>
              </a:rPr>
              <a:t> </a:t>
            </a:r>
            <a:r>
              <a:rPr sz="1100" dirty="0">
                <a:latin typeface="Calibri"/>
                <a:cs typeface="Calibri"/>
              </a:rPr>
              <a:t>to</a:t>
            </a:r>
            <a:r>
              <a:rPr sz="1100" spc="-10" dirty="0">
                <a:latin typeface="Calibri"/>
                <a:cs typeface="Calibri"/>
              </a:rPr>
              <a:t> </a:t>
            </a:r>
            <a:r>
              <a:rPr sz="1100" spc="-25" dirty="0">
                <a:latin typeface="Calibri"/>
                <a:cs typeface="Calibri"/>
              </a:rPr>
              <a:t>new </a:t>
            </a:r>
            <a:r>
              <a:rPr sz="1100" dirty="0">
                <a:latin typeface="Calibri"/>
                <a:cs typeface="Calibri"/>
              </a:rPr>
              <a:t>positions</a:t>
            </a:r>
            <a:r>
              <a:rPr sz="1100" spc="-15" dirty="0">
                <a:latin typeface="Calibri"/>
                <a:cs typeface="Calibri"/>
              </a:rPr>
              <a:t> </a:t>
            </a:r>
            <a:r>
              <a:rPr sz="1100" dirty="0">
                <a:latin typeface="Calibri"/>
                <a:cs typeface="Calibri"/>
              </a:rPr>
              <a:t>in</a:t>
            </a:r>
            <a:r>
              <a:rPr sz="1100" spc="20" dirty="0">
                <a:latin typeface="Calibri"/>
                <a:cs typeface="Calibri"/>
              </a:rPr>
              <a:t> </a:t>
            </a:r>
            <a:r>
              <a:rPr sz="1100" dirty="0">
                <a:latin typeface="Calibri"/>
                <a:cs typeface="Calibri"/>
              </a:rPr>
              <a:t>the</a:t>
            </a:r>
            <a:r>
              <a:rPr sz="1100" spc="30" dirty="0">
                <a:latin typeface="Calibri"/>
                <a:cs typeface="Calibri"/>
              </a:rPr>
              <a:t> </a:t>
            </a:r>
            <a:r>
              <a:rPr sz="1100" dirty="0">
                <a:latin typeface="Calibri"/>
                <a:cs typeface="Calibri"/>
              </a:rPr>
              <a:t>table,</a:t>
            </a:r>
            <a:r>
              <a:rPr sz="1100" spc="240" dirty="0">
                <a:latin typeface="Calibri"/>
                <a:cs typeface="Calibri"/>
              </a:rPr>
              <a:t> </a:t>
            </a:r>
            <a:r>
              <a:rPr sz="1100" dirty="0">
                <a:latin typeface="Calibri"/>
                <a:cs typeface="Calibri"/>
              </a:rPr>
              <a:t>as</a:t>
            </a:r>
            <a:r>
              <a:rPr sz="1100" spc="10" dirty="0">
                <a:latin typeface="Calibri"/>
                <a:cs typeface="Calibri"/>
              </a:rPr>
              <a:t> </a:t>
            </a:r>
            <a:r>
              <a:rPr sz="1100" dirty="0">
                <a:latin typeface="Calibri"/>
                <a:cs typeface="Calibri"/>
              </a:rPr>
              <a:t>well</a:t>
            </a:r>
            <a:r>
              <a:rPr sz="1100" spc="10" dirty="0">
                <a:latin typeface="Calibri"/>
                <a:cs typeface="Calibri"/>
              </a:rPr>
              <a:t> </a:t>
            </a:r>
            <a:r>
              <a:rPr sz="1100" dirty="0">
                <a:latin typeface="Calibri"/>
                <a:cs typeface="Calibri"/>
              </a:rPr>
              <a:t>as</a:t>
            </a:r>
            <a:r>
              <a:rPr sz="1100" spc="20" dirty="0">
                <a:latin typeface="Calibri"/>
                <a:cs typeface="Calibri"/>
              </a:rPr>
              <a:t> </a:t>
            </a:r>
            <a:r>
              <a:rPr sz="1100" dirty="0">
                <a:latin typeface="Calibri"/>
                <a:cs typeface="Calibri"/>
              </a:rPr>
              <a:t>easily</a:t>
            </a:r>
            <a:r>
              <a:rPr sz="1100" spc="5" dirty="0">
                <a:latin typeface="Calibri"/>
                <a:cs typeface="Calibri"/>
              </a:rPr>
              <a:t> </a:t>
            </a:r>
            <a:r>
              <a:rPr sz="1100" dirty="0">
                <a:latin typeface="Calibri"/>
                <a:cs typeface="Calibri"/>
              </a:rPr>
              <a:t>sort </a:t>
            </a:r>
            <a:r>
              <a:rPr sz="1100" spc="-25" dirty="0">
                <a:latin typeface="Calibri"/>
                <a:cs typeface="Calibri"/>
              </a:rPr>
              <a:t>or </a:t>
            </a:r>
            <a:r>
              <a:rPr sz="1100" dirty="0">
                <a:latin typeface="Calibri"/>
                <a:cs typeface="Calibri"/>
              </a:rPr>
              <a:t>exclude</a:t>
            </a:r>
            <a:r>
              <a:rPr sz="1100" spc="-35" dirty="0">
                <a:latin typeface="Calibri"/>
                <a:cs typeface="Calibri"/>
              </a:rPr>
              <a:t> </a:t>
            </a:r>
            <a:r>
              <a:rPr sz="1100" spc="-10" dirty="0">
                <a:latin typeface="Calibri"/>
                <a:cs typeface="Calibri"/>
              </a:rPr>
              <a:t>columns.</a:t>
            </a:r>
            <a:endParaRPr sz="1100">
              <a:latin typeface="Calibri"/>
              <a:cs typeface="Calibri"/>
            </a:endParaRPr>
          </a:p>
        </p:txBody>
      </p:sp>
      <p:grpSp>
        <p:nvGrpSpPr>
          <p:cNvPr id="2" name="object 2" descr="Screenshot of the Workforce Roster Detail (without PII) report in Insight. The report displays multiple rows of employee data, including columns such as Org Structure, POI, Employee Name, Pay Plan-Grade, Position Title, and Appointment Type. A dropdown menu on the “Type of Appointment” column shows options like Sort Column, Remove, Show Subtotal, Exclude Column, and Move Column. Annotations highlight key report components and filtering options."/>
          <p:cNvGrpSpPr/>
          <p:nvPr/>
        </p:nvGrpSpPr>
        <p:grpSpPr>
          <a:xfrm>
            <a:off x="577850" y="1909826"/>
            <a:ext cx="7933690" cy="4530090"/>
            <a:chOff x="577850" y="1909826"/>
            <a:chExt cx="7933690" cy="4530090"/>
          </a:xfrm>
        </p:grpSpPr>
        <p:pic>
          <p:nvPicPr>
            <p:cNvPr id="3" name="object 3" descr="Detailed screenshot of the Workforce Roster Detail (without PII) report in Insight. The table lists employee data across columns such as Org Structure, POI, Employee Name, Pay Plan-Grade, Occ Series, Position Title, Type of Appointment, Duty Location, and Supervisory Status. A dropdown menu is expanded on the “Work Type Of” column, showing options like Sort Column, Keep Only, Remove, Show Subtotal, Exclude Column, and Move Column. The top menu includes navigation tabs for Catalog, Dashboards, and user session info."/>
            <p:cNvPicPr/>
            <p:nvPr/>
          </p:nvPicPr>
          <p:blipFill>
            <a:blip r:embed="rId3" cstate="print"/>
            <a:stretch>
              <a:fillRect/>
            </a:stretch>
          </p:blipFill>
          <p:spPr>
            <a:xfrm>
              <a:off x="853440" y="2838259"/>
              <a:ext cx="7658100" cy="3601212"/>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4" cstate="print"/>
            <a:stretch>
              <a:fillRect/>
            </a:stretch>
          </p:blipFill>
          <p:spPr>
            <a:xfrm>
              <a:off x="841006" y="2824924"/>
              <a:ext cx="7634605" cy="3579241"/>
            </a:xfrm>
            <a:prstGeom prst="rect">
              <a:avLst/>
            </a:prstGeom>
          </p:spPr>
        </p:pic>
        <p:sp>
          <p:nvSpPr>
            <p:cNvPr id="5" name="object 5"/>
            <p:cNvSpPr/>
            <p:nvPr/>
          </p:nvSpPr>
          <p:spPr>
            <a:xfrm>
              <a:off x="833437" y="2817368"/>
              <a:ext cx="7644130" cy="3589020"/>
            </a:xfrm>
            <a:custGeom>
              <a:avLst/>
              <a:gdLst/>
              <a:ahLst/>
              <a:cxnLst/>
              <a:rect l="l" t="t" r="r" b="b"/>
              <a:pathLst>
                <a:path w="7644130" h="3589020">
                  <a:moveTo>
                    <a:pt x="0" y="3588766"/>
                  </a:moveTo>
                  <a:lnTo>
                    <a:pt x="7644130" y="3588766"/>
                  </a:lnTo>
                  <a:lnTo>
                    <a:pt x="7644130" y="0"/>
                  </a:lnTo>
                  <a:lnTo>
                    <a:pt x="0" y="0"/>
                  </a:lnTo>
                  <a:lnTo>
                    <a:pt x="0" y="3588766"/>
                  </a:lnTo>
                  <a:close/>
                </a:path>
              </a:pathLst>
            </a:custGeom>
            <a:ln w="9524">
              <a:solidFill>
                <a:srgbClr val="000000"/>
              </a:solidFill>
            </a:ln>
          </p:spPr>
          <p:txBody>
            <a:bodyPr wrap="square" lIns="0" tIns="0" rIns="0" bIns="0" rtlCol="0"/>
            <a:lstStyle/>
            <a:p>
              <a:endParaRPr/>
            </a:p>
          </p:txBody>
        </p:sp>
        <p:sp>
          <p:nvSpPr>
            <p:cNvPr id="6" name="object 6"/>
            <p:cNvSpPr/>
            <p:nvPr/>
          </p:nvSpPr>
          <p:spPr>
            <a:xfrm>
              <a:off x="1933575" y="2303526"/>
              <a:ext cx="5043170" cy="1167130"/>
            </a:xfrm>
            <a:custGeom>
              <a:avLst/>
              <a:gdLst/>
              <a:ahLst/>
              <a:cxnLst/>
              <a:rect l="l" t="t" r="r" b="b"/>
              <a:pathLst>
                <a:path w="5043170" h="1167129">
                  <a:moveTo>
                    <a:pt x="66675" y="0"/>
                  </a:moveTo>
                  <a:lnTo>
                    <a:pt x="66675" y="1105281"/>
                  </a:lnTo>
                </a:path>
                <a:path w="5043170" h="1167129">
                  <a:moveTo>
                    <a:pt x="133350" y="990981"/>
                  </a:moveTo>
                  <a:lnTo>
                    <a:pt x="66675" y="1105281"/>
                  </a:lnTo>
                  <a:lnTo>
                    <a:pt x="0" y="990981"/>
                  </a:lnTo>
                </a:path>
                <a:path w="5043170" h="1167129">
                  <a:moveTo>
                    <a:pt x="5038725" y="366140"/>
                  </a:moveTo>
                  <a:lnTo>
                    <a:pt x="4965954" y="1166876"/>
                  </a:lnTo>
                </a:path>
                <a:path w="5043170" h="1167129">
                  <a:moveTo>
                    <a:pt x="4909820" y="1046988"/>
                  </a:moveTo>
                  <a:lnTo>
                    <a:pt x="4965954" y="1166876"/>
                  </a:lnTo>
                  <a:lnTo>
                    <a:pt x="5042661" y="1059052"/>
                  </a:lnTo>
                </a:path>
              </a:pathLst>
            </a:custGeom>
            <a:ln w="38100">
              <a:solidFill>
                <a:srgbClr val="DDAD21"/>
              </a:solidFill>
            </a:ln>
          </p:spPr>
          <p:txBody>
            <a:bodyPr wrap="square" lIns="0" tIns="0" rIns="0" bIns="0" rtlCol="0"/>
            <a:lstStyle/>
            <a:p>
              <a:endParaRPr/>
            </a:p>
          </p:txBody>
        </p:sp>
        <p:sp>
          <p:nvSpPr>
            <p:cNvPr id="7" name="object 7"/>
            <p:cNvSpPr/>
            <p:nvPr/>
          </p:nvSpPr>
          <p:spPr>
            <a:xfrm>
              <a:off x="590550" y="1922526"/>
              <a:ext cx="6877050" cy="2652395"/>
            </a:xfrm>
            <a:custGeom>
              <a:avLst/>
              <a:gdLst/>
              <a:ahLst/>
              <a:cxnLst/>
              <a:rect l="l" t="t" r="r" b="b"/>
              <a:pathLst>
                <a:path w="6877050" h="2652395">
                  <a:moveTo>
                    <a:pt x="5734050" y="2652141"/>
                  </a:moveTo>
                  <a:lnTo>
                    <a:pt x="6877050" y="2652141"/>
                  </a:lnTo>
                  <a:lnTo>
                    <a:pt x="6877050" y="1585341"/>
                  </a:lnTo>
                  <a:lnTo>
                    <a:pt x="5734050" y="1585341"/>
                  </a:lnTo>
                  <a:lnTo>
                    <a:pt x="5734050" y="2652141"/>
                  </a:lnTo>
                  <a:close/>
                </a:path>
                <a:path w="6877050" h="2652395">
                  <a:moveTo>
                    <a:pt x="0" y="381000"/>
                  </a:moveTo>
                  <a:lnTo>
                    <a:pt x="2819400" y="381000"/>
                  </a:lnTo>
                  <a:lnTo>
                    <a:pt x="2819400" y="0"/>
                  </a:lnTo>
                  <a:lnTo>
                    <a:pt x="0" y="0"/>
                  </a:lnTo>
                  <a:lnTo>
                    <a:pt x="0" y="381000"/>
                  </a:lnTo>
                  <a:close/>
                </a:path>
              </a:pathLst>
            </a:custGeom>
            <a:ln w="25400">
              <a:solidFill>
                <a:srgbClr val="DDAD21"/>
              </a:solidFill>
            </a:ln>
          </p:spPr>
          <p:txBody>
            <a:bodyPr wrap="square" lIns="0" tIns="0" rIns="0" bIns="0" rtlCol="0"/>
            <a:lstStyle/>
            <a:p>
              <a:endParaRPr/>
            </a:p>
          </p:txBody>
        </p:sp>
      </p:gr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nsight Visual">
            <a:extLst>
              <a:ext uri="{C183D7F6-B498-43B3-948B-1728B52AA6E4}">
                <adec:decorative xmlns:adec="http://schemas.microsoft.com/office/drawing/2017/decorative" val="1"/>
              </a:ext>
            </a:extLst>
          </p:cNvPr>
          <p:cNvPicPr/>
          <p:nvPr/>
        </p:nvPicPr>
        <p:blipFill>
          <a:blip r:embed="rId2" cstate="print"/>
          <a:stretch>
            <a:fillRect/>
          </a:stretch>
        </p:blipFill>
        <p:spPr>
          <a:xfrm>
            <a:off x="1271" y="142239"/>
            <a:ext cx="9139427" cy="1382394"/>
          </a:xfrm>
          <a:prstGeom prst="rect">
            <a:avLst/>
          </a:prstGeom>
        </p:spPr>
      </p:pic>
      <p:sp>
        <p:nvSpPr>
          <p:cNvPr id="2" name="object 2"/>
          <p:cNvSpPr txBox="1">
            <a:spLocks noGrp="1"/>
          </p:cNvSpPr>
          <p:nvPr>
            <p:ph type="title"/>
          </p:nvPr>
        </p:nvSpPr>
        <p:spPr>
          <a:xfrm>
            <a:off x="801116" y="2819526"/>
            <a:ext cx="3267075" cy="635000"/>
          </a:xfrm>
          <a:prstGeom prst="rect">
            <a:avLst/>
          </a:prstGeom>
        </p:spPr>
        <p:txBody>
          <a:bodyPr vert="horz" wrap="square" lIns="0" tIns="12065" rIns="0" bIns="0" rtlCol="0">
            <a:spAutoFit/>
          </a:bodyPr>
          <a:lstStyle/>
          <a:p>
            <a:pPr marL="12700">
              <a:lnSpc>
                <a:spcPct val="100000"/>
              </a:lnSpc>
              <a:spcBef>
                <a:spcPts val="95"/>
              </a:spcBef>
            </a:pPr>
            <a:r>
              <a:rPr sz="4000" dirty="0"/>
              <a:t>Ad</a:t>
            </a:r>
            <a:r>
              <a:rPr sz="4000" spc="-120" dirty="0"/>
              <a:t> </a:t>
            </a:r>
            <a:r>
              <a:rPr sz="4000" dirty="0"/>
              <a:t>Hoc</a:t>
            </a:r>
            <a:r>
              <a:rPr sz="4000" spc="-114" dirty="0"/>
              <a:t> </a:t>
            </a:r>
            <a:r>
              <a:rPr sz="4000" spc="-10" dirty="0"/>
              <a:t>Reports</a:t>
            </a:r>
            <a:endParaRPr sz="40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Ad</a:t>
            </a:r>
            <a:r>
              <a:rPr spc="-40" dirty="0"/>
              <a:t> </a:t>
            </a:r>
            <a:r>
              <a:rPr dirty="0"/>
              <a:t>Hoc</a:t>
            </a:r>
            <a:r>
              <a:rPr spc="-25" dirty="0"/>
              <a:t> </a:t>
            </a:r>
            <a:r>
              <a:rPr spc="-10" dirty="0"/>
              <a:t>Reports</a:t>
            </a:r>
          </a:p>
          <a:p>
            <a:pPr marL="12700">
              <a:lnSpc>
                <a:spcPct val="100000"/>
              </a:lnSpc>
              <a:spcBef>
                <a:spcPts val="25"/>
              </a:spcBef>
            </a:pPr>
            <a:r>
              <a:rPr b="0" i="1" dirty="0">
                <a:latin typeface="Calibri"/>
                <a:cs typeface="Calibri"/>
              </a:rPr>
              <a:t>1</a:t>
            </a:r>
            <a:r>
              <a:rPr b="0" i="1" spc="-30" dirty="0">
                <a:latin typeface="Calibri"/>
                <a:cs typeface="Calibri"/>
              </a:rPr>
              <a:t> </a:t>
            </a:r>
            <a:r>
              <a:rPr b="0" i="1" dirty="0">
                <a:latin typeface="Calibri"/>
                <a:cs typeface="Calibri"/>
              </a:rPr>
              <a:t>of</a:t>
            </a:r>
            <a:r>
              <a:rPr b="0" i="1" spc="-15" dirty="0">
                <a:latin typeface="Calibri"/>
                <a:cs typeface="Calibri"/>
              </a:rPr>
              <a:t> </a:t>
            </a:r>
            <a:r>
              <a:rPr b="0" i="1" spc="-50" dirty="0">
                <a:latin typeface="Calibri"/>
                <a:cs typeface="Calibri"/>
              </a:rPr>
              <a:t>5</a:t>
            </a:r>
          </a:p>
        </p:txBody>
      </p:sp>
      <p:sp>
        <p:nvSpPr>
          <p:cNvPr id="3" name="object 3"/>
          <p:cNvSpPr txBox="1"/>
          <p:nvPr/>
        </p:nvSpPr>
        <p:spPr>
          <a:xfrm>
            <a:off x="764540" y="1392681"/>
            <a:ext cx="7593330" cy="997585"/>
          </a:xfrm>
          <a:prstGeom prst="rect">
            <a:avLst/>
          </a:prstGeom>
        </p:spPr>
        <p:txBody>
          <a:bodyPr vert="horz" wrap="square" lIns="0" tIns="12700" rIns="0" bIns="0" rtlCol="0">
            <a:spAutoFit/>
          </a:bodyPr>
          <a:lstStyle/>
          <a:p>
            <a:pPr marL="12700" marR="5080">
              <a:lnSpc>
                <a:spcPct val="99600"/>
              </a:lnSpc>
              <a:spcBef>
                <a:spcPts val="100"/>
              </a:spcBef>
            </a:pPr>
            <a:r>
              <a:rPr sz="1600" i="1" dirty="0">
                <a:latin typeface="Calibri"/>
                <a:cs typeface="Calibri"/>
              </a:rPr>
              <a:t>Insight</a:t>
            </a:r>
            <a:r>
              <a:rPr sz="1600" i="1" spc="-30" dirty="0">
                <a:latin typeface="Calibri"/>
                <a:cs typeface="Calibri"/>
              </a:rPr>
              <a:t> </a:t>
            </a:r>
            <a:r>
              <a:rPr sz="1600" dirty="0">
                <a:latin typeface="Calibri"/>
                <a:cs typeface="Calibri"/>
              </a:rPr>
              <a:t>includes</a:t>
            </a:r>
            <a:r>
              <a:rPr sz="1600" spc="-30" dirty="0">
                <a:latin typeface="Calibri"/>
                <a:cs typeface="Calibri"/>
              </a:rPr>
              <a:t> </a:t>
            </a:r>
            <a:r>
              <a:rPr sz="1600" dirty="0">
                <a:latin typeface="Calibri"/>
                <a:cs typeface="Calibri"/>
              </a:rPr>
              <a:t>ad</a:t>
            </a:r>
            <a:r>
              <a:rPr sz="1600" spc="-25" dirty="0">
                <a:latin typeface="Calibri"/>
                <a:cs typeface="Calibri"/>
              </a:rPr>
              <a:t> </a:t>
            </a:r>
            <a:r>
              <a:rPr sz="1600" dirty="0">
                <a:latin typeface="Calibri"/>
                <a:cs typeface="Calibri"/>
              </a:rPr>
              <a:t>hoc</a:t>
            </a:r>
            <a:r>
              <a:rPr sz="1600" spc="-15" dirty="0">
                <a:latin typeface="Calibri"/>
                <a:cs typeface="Calibri"/>
              </a:rPr>
              <a:t> </a:t>
            </a:r>
            <a:r>
              <a:rPr sz="1600" dirty="0">
                <a:latin typeface="Calibri"/>
                <a:cs typeface="Calibri"/>
              </a:rPr>
              <a:t>reporting</a:t>
            </a:r>
            <a:r>
              <a:rPr sz="1600" spc="-30" dirty="0">
                <a:latin typeface="Calibri"/>
                <a:cs typeface="Calibri"/>
              </a:rPr>
              <a:t> </a:t>
            </a:r>
            <a:r>
              <a:rPr sz="1600" dirty="0">
                <a:latin typeface="Calibri"/>
                <a:cs typeface="Calibri"/>
              </a:rPr>
              <a:t>functionality</a:t>
            </a:r>
            <a:r>
              <a:rPr sz="1600" spc="-35" dirty="0">
                <a:latin typeface="Calibri"/>
                <a:cs typeface="Calibri"/>
              </a:rPr>
              <a:t> </a:t>
            </a:r>
            <a:r>
              <a:rPr sz="1600" dirty="0">
                <a:latin typeface="Calibri"/>
                <a:cs typeface="Calibri"/>
              </a:rPr>
              <a:t>which</a:t>
            </a:r>
            <a:r>
              <a:rPr sz="1600" spc="-35" dirty="0">
                <a:latin typeface="Calibri"/>
                <a:cs typeface="Calibri"/>
              </a:rPr>
              <a:t> </a:t>
            </a:r>
            <a:r>
              <a:rPr sz="1600" dirty="0">
                <a:latin typeface="Calibri"/>
                <a:cs typeface="Calibri"/>
              </a:rPr>
              <a:t>allows</a:t>
            </a:r>
            <a:r>
              <a:rPr sz="1600" spc="-35" dirty="0">
                <a:latin typeface="Calibri"/>
                <a:cs typeface="Calibri"/>
              </a:rPr>
              <a:t> </a:t>
            </a:r>
            <a:r>
              <a:rPr sz="1600" dirty="0">
                <a:latin typeface="Calibri"/>
                <a:cs typeface="Calibri"/>
              </a:rPr>
              <a:t>you</a:t>
            </a:r>
            <a:r>
              <a:rPr sz="1600" spc="-35" dirty="0">
                <a:latin typeface="Calibri"/>
                <a:cs typeface="Calibri"/>
              </a:rPr>
              <a:t> </a:t>
            </a:r>
            <a:r>
              <a:rPr sz="1600" dirty="0">
                <a:latin typeface="Calibri"/>
                <a:cs typeface="Calibri"/>
              </a:rPr>
              <a:t>to</a:t>
            </a:r>
            <a:r>
              <a:rPr sz="1600" spc="-30" dirty="0">
                <a:latin typeface="Calibri"/>
                <a:cs typeface="Calibri"/>
              </a:rPr>
              <a:t> </a:t>
            </a:r>
            <a:r>
              <a:rPr sz="1600" dirty="0">
                <a:latin typeface="Calibri"/>
                <a:cs typeface="Calibri"/>
              </a:rPr>
              <a:t>create</a:t>
            </a:r>
            <a:r>
              <a:rPr sz="1600" spc="-30" dirty="0">
                <a:latin typeface="Calibri"/>
                <a:cs typeface="Calibri"/>
              </a:rPr>
              <a:t> </a:t>
            </a:r>
            <a:r>
              <a:rPr sz="1600" spc="-10" dirty="0">
                <a:latin typeface="Calibri"/>
                <a:cs typeface="Calibri"/>
              </a:rPr>
              <a:t>agency-specific </a:t>
            </a:r>
            <a:r>
              <a:rPr sz="1600" dirty="0">
                <a:latin typeface="Calibri"/>
                <a:cs typeface="Calibri"/>
              </a:rPr>
              <a:t>reports</a:t>
            </a:r>
            <a:r>
              <a:rPr sz="1600" spc="-30" dirty="0">
                <a:latin typeface="Calibri"/>
                <a:cs typeface="Calibri"/>
              </a:rPr>
              <a:t> </a:t>
            </a:r>
            <a:r>
              <a:rPr sz="1600" dirty="0">
                <a:latin typeface="Calibri"/>
                <a:cs typeface="Calibri"/>
              </a:rPr>
              <a:t>with</a:t>
            </a:r>
            <a:r>
              <a:rPr sz="1600" spc="-60" dirty="0">
                <a:latin typeface="Calibri"/>
                <a:cs typeface="Calibri"/>
              </a:rPr>
              <a:t> </a:t>
            </a:r>
            <a:r>
              <a:rPr sz="1600" dirty="0">
                <a:latin typeface="Calibri"/>
                <a:cs typeface="Calibri"/>
              </a:rPr>
              <a:t>the</a:t>
            </a:r>
            <a:r>
              <a:rPr sz="1600" spc="-65" dirty="0">
                <a:latin typeface="Calibri"/>
                <a:cs typeface="Calibri"/>
              </a:rPr>
              <a:t> </a:t>
            </a:r>
            <a:r>
              <a:rPr sz="1600" dirty="0">
                <a:latin typeface="Calibri"/>
                <a:cs typeface="Calibri"/>
              </a:rPr>
              <a:t>data</a:t>
            </a:r>
            <a:r>
              <a:rPr sz="1600" spc="-70" dirty="0">
                <a:latin typeface="Calibri"/>
                <a:cs typeface="Calibri"/>
              </a:rPr>
              <a:t> </a:t>
            </a:r>
            <a:r>
              <a:rPr sz="1600" dirty="0">
                <a:latin typeface="Calibri"/>
                <a:cs typeface="Calibri"/>
              </a:rPr>
              <a:t>elements</a:t>
            </a:r>
            <a:r>
              <a:rPr sz="1600" spc="-55" dirty="0">
                <a:latin typeface="Calibri"/>
                <a:cs typeface="Calibri"/>
              </a:rPr>
              <a:t> </a:t>
            </a:r>
            <a:r>
              <a:rPr sz="1600" dirty="0">
                <a:latin typeface="Calibri"/>
                <a:cs typeface="Calibri"/>
              </a:rPr>
              <a:t>available</a:t>
            </a:r>
            <a:r>
              <a:rPr sz="1600" spc="-80" dirty="0">
                <a:latin typeface="Calibri"/>
                <a:cs typeface="Calibri"/>
              </a:rPr>
              <a:t> </a:t>
            </a:r>
            <a:r>
              <a:rPr sz="1600" dirty="0">
                <a:latin typeface="Calibri"/>
                <a:cs typeface="Calibri"/>
              </a:rPr>
              <a:t>in</a:t>
            </a:r>
            <a:r>
              <a:rPr sz="1600" spc="-75" dirty="0">
                <a:latin typeface="Calibri"/>
                <a:cs typeface="Calibri"/>
              </a:rPr>
              <a:t> </a:t>
            </a:r>
            <a:r>
              <a:rPr sz="1600" dirty="0">
                <a:latin typeface="Calibri"/>
                <a:cs typeface="Calibri"/>
              </a:rPr>
              <a:t>the</a:t>
            </a:r>
            <a:r>
              <a:rPr sz="1600" spc="-65" dirty="0">
                <a:latin typeface="Calibri"/>
                <a:cs typeface="Calibri"/>
              </a:rPr>
              <a:t> </a:t>
            </a:r>
            <a:r>
              <a:rPr sz="1600" dirty="0">
                <a:latin typeface="Calibri"/>
                <a:cs typeface="Calibri"/>
              </a:rPr>
              <a:t>solution.</a:t>
            </a:r>
            <a:r>
              <a:rPr sz="1600" spc="-50" dirty="0">
                <a:latin typeface="Calibri"/>
                <a:cs typeface="Calibri"/>
              </a:rPr>
              <a:t> </a:t>
            </a:r>
            <a:r>
              <a:rPr sz="1600" i="1" spc="-10" dirty="0">
                <a:latin typeface="Calibri"/>
                <a:cs typeface="Calibri"/>
              </a:rPr>
              <a:t>Insight</a:t>
            </a:r>
            <a:r>
              <a:rPr sz="1600" i="1" spc="-60" dirty="0">
                <a:latin typeface="Calibri"/>
                <a:cs typeface="Calibri"/>
              </a:rPr>
              <a:t> </a:t>
            </a:r>
            <a:r>
              <a:rPr sz="1600" dirty="0">
                <a:latin typeface="Calibri"/>
                <a:cs typeface="Calibri"/>
              </a:rPr>
              <a:t>provides</a:t>
            </a:r>
            <a:r>
              <a:rPr sz="1600" spc="-25" dirty="0">
                <a:latin typeface="Calibri"/>
                <a:cs typeface="Calibri"/>
              </a:rPr>
              <a:t> </a:t>
            </a:r>
            <a:r>
              <a:rPr sz="1600" dirty="0">
                <a:latin typeface="Calibri"/>
                <a:cs typeface="Calibri"/>
              </a:rPr>
              <a:t>flexibility</a:t>
            </a:r>
            <a:r>
              <a:rPr sz="1600" spc="-90" dirty="0">
                <a:latin typeface="Calibri"/>
                <a:cs typeface="Calibri"/>
              </a:rPr>
              <a:t> </a:t>
            </a:r>
            <a:r>
              <a:rPr sz="1600" dirty="0">
                <a:latin typeface="Calibri"/>
                <a:cs typeface="Calibri"/>
              </a:rPr>
              <a:t>with</a:t>
            </a:r>
            <a:r>
              <a:rPr sz="1600" spc="-60" dirty="0">
                <a:latin typeface="Calibri"/>
                <a:cs typeface="Calibri"/>
              </a:rPr>
              <a:t> </a:t>
            </a:r>
            <a:r>
              <a:rPr sz="1600" spc="-20" dirty="0">
                <a:latin typeface="Calibri"/>
                <a:cs typeface="Calibri"/>
              </a:rPr>
              <a:t>your </a:t>
            </a:r>
            <a:r>
              <a:rPr sz="1600" dirty="0">
                <a:latin typeface="Calibri"/>
                <a:cs typeface="Calibri"/>
              </a:rPr>
              <a:t>data</a:t>
            </a:r>
            <a:r>
              <a:rPr sz="1600" spc="-20" dirty="0">
                <a:latin typeface="Calibri"/>
                <a:cs typeface="Calibri"/>
              </a:rPr>
              <a:t> </a:t>
            </a:r>
            <a:r>
              <a:rPr sz="1600" dirty="0">
                <a:latin typeface="Calibri"/>
                <a:cs typeface="Calibri"/>
              </a:rPr>
              <a:t>-</a:t>
            </a:r>
            <a:r>
              <a:rPr sz="1600" spc="165" dirty="0">
                <a:latin typeface="Calibri"/>
                <a:cs typeface="Calibri"/>
              </a:rPr>
              <a:t> </a:t>
            </a:r>
            <a:r>
              <a:rPr sz="1600" dirty="0">
                <a:latin typeface="Calibri"/>
                <a:cs typeface="Calibri"/>
              </a:rPr>
              <a:t>combining</a:t>
            </a:r>
            <a:r>
              <a:rPr sz="1600" spc="-25" dirty="0">
                <a:latin typeface="Calibri"/>
                <a:cs typeface="Calibri"/>
              </a:rPr>
              <a:t> </a:t>
            </a:r>
            <a:r>
              <a:rPr sz="1600" dirty="0">
                <a:latin typeface="Calibri"/>
                <a:cs typeface="Calibri"/>
              </a:rPr>
              <a:t>data</a:t>
            </a:r>
            <a:r>
              <a:rPr sz="1600" spc="-25" dirty="0">
                <a:latin typeface="Calibri"/>
                <a:cs typeface="Calibri"/>
              </a:rPr>
              <a:t> </a:t>
            </a:r>
            <a:r>
              <a:rPr sz="1600" dirty="0">
                <a:latin typeface="Calibri"/>
                <a:cs typeface="Calibri"/>
              </a:rPr>
              <a:t>elements,</a:t>
            </a:r>
            <a:r>
              <a:rPr sz="1600" spc="-30" dirty="0">
                <a:latin typeface="Calibri"/>
                <a:cs typeface="Calibri"/>
              </a:rPr>
              <a:t> </a:t>
            </a:r>
            <a:r>
              <a:rPr sz="1600" dirty="0">
                <a:latin typeface="Calibri"/>
                <a:cs typeface="Calibri"/>
              </a:rPr>
              <a:t>creating</a:t>
            </a:r>
            <a:r>
              <a:rPr sz="1600" spc="-20" dirty="0">
                <a:latin typeface="Calibri"/>
                <a:cs typeface="Calibri"/>
              </a:rPr>
              <a:t> </a:t>
            </a:r>
            <a:r>
              <a:rPr sz="1600" dirty="0">
                <a:latin typeface="Calibri"/>
                <a:cs typeface="Calibri"/>
              </a:rPr>
              <a:t>new</a:t>
            </a:r>
            <a:r>
              <a:rPr sz="1600" spc="-30" dirty="0">
                <a:latin typeface="Calibri"/>
                <a:cs typeface="Calibri"/>
              </a:rPr>
              <a:t> </a:t>
            </a:r>
            <a:r>
              <a:rPr sz="1600" dirty="0">
                <a:latin typeface="Calibri"/>
                <a:cs typeface="Calibri"/>
              </a:rPr>
              <a:t>reports,</a:t>
            </a:r>
            <a:r>
              <a:rPr sz="1600" spc="-15" dirty="0">
                <a:latin typeface="Calibri"/>
                <a:cs typeface="Calibri"/>
              </a:rPr>
              <a:t> </a:t>
            </a:r>
            <a:r>
              <a:rPr sz="1600" dirty="0">
                <a:latin typeface="Calibri"/>
                <a:cs typeface="Calibri"/>
              </a:rPr>
              <a:t>and</a:t>
            </a:r>
            <a:r>
              <a:rPr sz="1600" spc="-30" dirty="0">
                <a:latin typeface="Calibri"/>
                <a:cs typeface="Calibri"/>
              </a:rPr>
              <a:t> </a:t>
            </a:r>
            <a:r>
              <a:rPr sz="1600" dirty="0">
                <a:latin typeface="Calibri"/>
                <a:cs typeface="Calibri"/>
              </a:rPr>
              <a:t>displaying</a:t>
            </a:r>
            <a:r>
              <a:rPr sz="1600" spc="-10" dirty="0">
                <a:latin typeface="Calibri"/>
                <a:cs typeface="Calibri"/>
              </a:rPr>
              <a:t> </a:t>
            </a:r>
            <a:r>
              <a:rPr sz="1600" dirty="0">
                <a:latin typeface="Calibri"/>
                <a:cs typeface="Calibri"/>
              </a:rPr>
              <a:t>results</a:t>
            </a:r>
            <a:r>
              <a:rPr sz="1600" spc="-25" dirty="0">
                <a:latin typeface="Calibri"/>
                <a:cs typeface="Calibri"/>
              </a:rPr>
              <a:t> </a:t>
            </a:r>
            <a:r>
              <a:rPr sz="1600" dirty="0">
                <a:latin typeface="Calibri"/>
                <a:cs typeface="Calibri"/>
              </a:rPr>
              <a:t>in</a:t>
            </a:r>
            <a:r>
              <a:rPr sz="1600" spc="-25" dirty="0">
                <a:latin typeface="Calibri"/>
                <a:cs typeface="Calibri"/>
              </a:rPr>
              <a:t> </a:t>
            </a:r>
            <a:r>
              <a:rPr sz="1600" spc="-10" dirty="0">
                <a:latin typeface="Calibri"/>
                <a:cs typeface="Calibri"/>
              </a:rPr>
              <a:t>multiple </a:t>
            </a:r>
            <a:r>
              <a:rPr sz="1600" dirty="0">
                <a:latin typeface="Calibri"/>
                <a:cs typeface="Calibri"/>
              </a:rPr>
              <a:t>formats</a:t>
            </a:r>
            <a:r>
              <a:rPr sz="1600" spc="-30" dirty="0">
                <a:latin typeface="Calibri"/>
                <a:cs typeface="Calibri"/>
              </a:rPr>
              <a:t> </a:t>
            </a:r>
            <a:r>
              <a:rPr sz="1600" dirty="0">
                <a:latin typeface="Calibri"/>
                <a:cs typeface="Calibri"/>
              </a:rPr>
              <a:t>such</a:t>
            </a:r>
            <a:r>
              <a:rPr sz="1600" spc="-30" dirty="0">
                <a:latin typeface="Calibri"/>
                <a:cs typeface="Calibri"/>
              </a:rPr>
              <a:t> </a:t>
            </a:r>
            <a:r>
              <a:rPr sz="1600" dirty="0">
                <a:latin typeface="Calibri"/>
                <a:cs typeface="Calibri"/>
              </a:rPr>
              <a:t>as</a:t>
            </a:r>
            <a:r>
              <a:rPr sz="1600" spc="-25" dirty="0">
                <a:latin typeface="Calibri"/>
                <a:cs typeface="Calibri"/>
              </a:rPr>
              <a:t> </a:t>
            </a:r>
            <a:r>
              <a:rPr sz="1600" dirty="0">
                <a:latin typeface="Calibri"/>
                <a:cs typeface="Calibri"/>
              </a:rPr>
              <a:t>graphs,</a:t>
            </a:r>
            <a:r>
              <a:rPr sz="1600" spc="-30" dirty="0">
                <a:latin typeface="Calibri"/>
                <a:cs typeface="Calibri"/>
              </a:rPr>
              <a:t> </a:t>
            </a:r>
            <a:r>
              <a:rPr sz="1600" dirty="0">
                <a:latin typeface="Calibri"/>
                <a:cs typeface="Calibri"/>
              </a:rPr>
              <a:t>maps,</a:t>
            </a:r>
            <a:r>
              <a:rPr sz="1600" spc="-20" dirty="0">
                <a:latin typeface="Calibri"/>
                <a:cs typeface="Calibri"/>
              </a:rPr>
              <a:t> </a:t>
            </a:r>
            <a:r>
              <a:rPr sz="1600" dirty="0">
                <a:latin typeface="Calibri"/>
                <a:cs typeface="Calibri"/>
              </a:rPr>
              <a:t>and</a:t>
            </a:r>
            <a:r>
              <a:rPr sz="1600" spc="-25" dirty="0">
                <a:latin typeface="Calibri"/>
                <a:cs typeface="Calibri"/>
              </a:rPr>
              <a:t> </a:t>
            </a:r>
            <a:r>
              <a:rPr sz="1600" dirty="0">
                <a:latin typeface="Calibri"/>
                <a:cs typeface="Calibri"/>
              </a:rPr>
              <a:t>trending</a:t>
            </a:r>
            <a:r>
              <a:rPr sz="1600" spc="-25" dirty="0">
                <a:latin typeface="Calibri"/>
                <a:cs typeface="Calibri"/>
              </a:rPr>
              <a:t> </a:t>
            </a:r>
            <a:r>
              <a:rPr sz="1600" spc="-10" dirty="0">
                <a:latin typeface="Calibri"/>
                <a:cs typeface="Calibri"/>
              </a:rPr>
              <a:t>visuals.</a:t>
            </a:r>
            <a:endParaRPr sz="1600">
              <a:latin typeface="Calibri"/>
              <a:cs typeface="Calibri"/>
            </a:endParaRPr>
          </a:p>
        </p:txBody>
      </p:sp>
      <p:grpSp>
        <p:nvGrpSpPr>
          <p:cNvPr id="4" name="object 4" descr="A screenshot of the Insight interface with the “New” dropdown menu has been expanded. The highlighted option is “Analysis” under the “Analysis and Interactive Reporting” section. Other visible options include Dashboard, Filter, Dashboard Prompt, and Condition. Additional menu sections include Published Reporting (with Report, Report Job, Data Model, etc.), Actionable Intelligence, Performance Management, and Marketing. The left side of the screen shows links to recent dashboards and reports."/>
          <p:cNvGrpSpPr/>
          <p:nvPr/>
        </p:nvGrpSpPr>
        <p:grpSpPr>
          <a:xfrm>
            <a:off x="1971611" y="2579776"/>
            <a:ext cx="5328920" cy="3992245"/>
            <a:chOff x="1971611" y="2579776"/>
            <a:chExt cx="5328920" cy="3992245"/>
          </a:xfrm>
        </p:grpSpPr>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1996439" y="2604490"/>
              <a:ext cx="5052060" cy="3966972"/>
            </a:xfrm>
            <a:prstGeom prst="rect">
              <a:avLst/>
            </a:prstGeom>
          </p:spPr>
        </p:pic>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1981199" y="2589263"/>
              <a:ext cx="5031994" cy="3950208"/>
            </a:xfrm>
            <a:prstGeom prst="rect">
              <a:avLst/>
            </a:prstGeom>
          </p:spPr>
        </p:pic>
        <p:sp>
          <p:nvSpPr>
            <p:cNvPr id="7" name="object 7"/>
            <p:cNvSpPr/>
            <p:nvPr/>
          </p:nvSpPr>
          <p:spPr>
            <a:xfrm>
              <a:off x="1976373" y="2584538"/>
              <a:ext cx="5038725" cy="3953510"/>
            </a:xfrm>
            <a:custGeom>
              <a:avLst/>
              <a:gdLst/>
              <a:ahLst/>
              <a:cxnLst/>
              <a:rect l="l" t="t" r="r" b="b"/>
              <a:pathLst>
                <a:path w="5038725" h="3953509">
                  <a:moveTo>
                    <a:pt x="0" y="3953510"/>
                  </a:moveTo>
                  <a:lnTo>
                    <a:pt x="5038725" y="3953510"/>
                  </a:lnTo>
                  <a:lnTo>
                    <a:pt x="5038725" y="0"/>
                  </a:lnTo>
                  <a:lnTo>
                    <a:pt x="0" y="0"/>
                  </a:lnTo>
                  <a:lnTo>
                    <a:pt x="0" y="3953510"/>
                  </a:lnTo>
                  <a:close/>
                </a:path>
              </a:pathLst>
            </a:custGeom>
            <a:ln w="9525">
              <a:solidFill>
                <a:srgbClr val="000000"/>
              </a:solidFill>
            </a:ln>
          </p:spPr>
          <p:txBody>
            <a:bodyPr wrap="square" lIns="0" tIns="0" rIns="0" bIns="0" rtlCol="0"/>
            <a:lstStyle/>
            <a:p>
              <a:endParaRPr/>
            </a:p>
          </p:txBody>
        </p:sp>
        <p:sp>
          <p:nvSpPr>
            <p:cNvPr id="8" name="object 8"/>
            <p:cNvSpPr/>
            <p:nvPr/>
          </p:nvSpPr>
          <p:spPr>
            <a:xfrm>
              <a:off x="5105400" y="3132709"/>
              <a:ext cx="2181225" cy="638175"/>
            </a:xfrm>
            <a:custGeom>
              <a:avLst/>
              <a:gdLst/>
              <a:ahLst/>
              <a:cxnLst/>
              <a:rect l="l" t="t" r="r" b="b"/>
              <a:pathLst>
                <a:path w="2181225" h="638175">
                  <a:moveTo>
                    <a:pt x="2180717" y="637666"/>
                  </a:moveTo>
                  <a:lnTo>
                    <a:pt x="0" y="24891"/>
                  </a:lnTo>
                </a:path>
                <a:path w="2181225" h="638175">
                  <a:moveTo>
                    <a:pt x="68961" y="96265"/>
                  </a:moveTo>
                  <a:lnTo>
                    <a:pt x="0" y="24891"/>
                  </a:lnTo>
                  <a:lnTo>
                    <a:pt x="96012" y="0"/>
                  </a:lnTo>
                </a:path>
              </a:pathLst>
            </a:custGeom>
            <a:ln w="28575">
              <a:solidFill>
                <a:srgbClr val="DDAD21"/>
              </a:solidFill>
            </a:ln>
          </p:spPr>
          <p:txBody>
            <a:bodyPr wrap="square" lIns="0" tIns="0" rIns="0" bIns="0" rtlCol="0"/>
            <a:lstStyle/>
            <a:p>
              <a:endParaRPr/>
            </a:p>
          </p:txBody>
        </p:sp>
        <p:sp>
          <p:nvSpPr>
            <p:cNvPr id="9" name="object 9"/>
            <p:cNvSpPr/>
            <p:nvPr/>
          </p:nvSpPr>
          <p:spPr>
            <a:xfrm>
              <a:off x="4773294" y="2997581"/>
              <a:ext cx="609600" cy="152400"/>
            </a:xfrm>
            <a:custGeom>
              <a:avLst/>
              <a:gdLst/>
              <a:ahLst/>
              <a:cxnLst/>
              <a:rect l="l" t="t" r="r" b="b"/>
              <a:pathLst>
                <a:path w="609600" h="152400">
                  <a:moveTo>
                    <a:pt x="0" y="152400"/>
                  </a:moveTo>
                  <a:lnTo>
                    <a:pt x="609600" y="152400"/>
                  </a:lnTo>
                  <a:lnTo>
                    <a:pt x="609600" y="0"/>
                  </a:lnTo>
                  <a:lnTo>
                    <a:pt x="0" y="0"/>
                  </a:lnTo>
                  <a:lnTo>
                    <a:pt x="0" y="152400"/>
                  </a:lnTo>
                  <a:close/>
                </a:path>
              </a:pathLst>
            </a:custGeom>
            <a:ln w="25400">
              <a:solidFill>
                <a:srgbClr val="DDAD21"/>
              </a:solidFill>
            </a:ln>
          </p:spPr>
          <p:txBody>
            <a:bodyPr wrap="square" lIns="0" tIns="0" rIns="0" bIns="0" rtlCol="0"/>
            <a:lstStyle/>
            <a:p>
              <a:endParaRPr/>
            </a:p>
          </p:txBody>
        </p:sp>
      </p:grpSp>
      <p:sp>
        <p:nvSpPr>
          <p:cNvPr id="10" name="object 10"/>
          <p:cNvSpPr txBox="1"/>
          <p:nvPr/>
        </p:nvSpPr>
        <p:spPr>
          <a:xfrm>
            <a:off x="7286117" y="3351276"/>
            <a:ext cx="1510030" cy="838200"/>
          </a:xfrm>
          <a:prstGeom prst="rect">
            <a:avLst/>
          </a:prstGeom>
          <a:ln w="25400">
            <a:solidFill>
              <a:srgbClr val="DDAD21"/>
            </a:solidFill>
          </a:ln>
        </p:spPr>
        <p:txBody>
          <a:bodyPr vert="horz" wrap="square" lIns="0" tIns="76200" rIns="0" bIns="0" rtlCol="0">
            <a:spAutoFit/>
          </a:bodyPr>
          <a:lstStyle/>
          <a:p>
            <a:pPr marL="92710" marR="210820">
              <a:lnSpc>
                <a:spcPct val="99700"/>
              </a:lnSpc>
              <a:spcBef>
                <a:spcPts val="600"/>
              </a:spcBef>
            </a:pPr>
            <a:r>
              <a:rPr sz="1100" dirty="0">
                <a:latin typeface="Calibri"/>
                <a:cs typeface="Calibri"/>
              </a:rPr>
              <a:t>Create</a:t>
            </a:r>
            <a:r>
              <a:rPr sz="1100" spc="-20" dirty="0">
                <a:latin typeface="Calibri"/>
                <a:cs typeface="Calibri"/>
              </a:rPr>
              <a:t> </a:t>
            </a:r>
            <a:r>
              <a:rPr sz="1100" dirty="0">
                <a:latin typeface="Calibri"/>
                <a:cs typeface="Calibri"/>
              </a:rPr>
              <a:t>a</a:t>
            </a:r>
            <a:r>
              <a:rPr sz="1100" spc="-5" dirty="0">
                <a:latin typeface="Calibri"/>
                <a:cs typeface="Calibri"/>
              </a:rPr>
              <a:t> </a:t>
            </a:r>
            <a:r>
              <a:rPr sz="1100" dirty="0">
                <a:latin typeface="Calibri"/>
                <a:cs typeface="Calibri"/>
              </a:rPr>
              <a:t>new</a:t>
            </a:r>
            <a:r>
              <a:rPr sz="1100" spc="-5" dirty="0">
                <a:latin typeface="Calibri"/>
                <a:cs typeface="Calibri"/>
              </a:rPr>
              <a:t> </a:t>
            </a:r>
            <a:r>
              <a:rPr sz="1100" spc="-10" dirty="0">
                <a:latin typeface="Calibri"/>
                <a:cs typeface="Calibri"/>
              </a:rPr>
              <a:t>report, </a:t>
            </a:r>
            <a:r>
              <a:rPr sz="1100" dirty="0">
                <a:latin typeface="Calibri"/>
                <a:cs typeface="Calibri"/>
              </a:rPr>
              <a:t>or</a:t>
            </a:r>
            <a:r>
              <a:rPr sz="1100" spc="-10" dirty="0">
                <a:latin typeface="Calibri"/>
                <a:cs typeface="Calibri"/>
              </a:rPr>
              <a:t> </a:t>
            </a:r>
            <a:r>
              <a:rPr sz="1100" dirty="0">
                <a:latin typeface="Calibri"/>
                <a:cs typeface="Calibri"/>
              </a:rPr>
              <a:t>Analysis,</a:t>
            </a:r>
            <a:r>
              <a:rPr sz="1100" spc="-15" dirty="0">
                <a:latin typeface="Calibri"/>
                <a:cs typeface="Calibri"/>
              </a:rPr>
              <a:t> </a:t>
            </a:r>
            <a:r>
              <a:rPr sz="1100" dirty="0">
                <a:latin typeface="Calibri"/>
                <a:cs typeface="Calibri"/>
              </a:rPr>
              <a:t>via</a:t>
            </a:r>
            <a:r>
              <a:rPr sz="1100" spc="-10" dirty="0">
                <a:latin typeface="Calibri"/>
                <a:cs typeface="Calibri"/>
              </a:rPr>
              <a:t> </a:t>
            </a:r>
            <a:r>
              <a:rPr sz="1100" spc="-25" dirty="0">
                <a:latin typeface="Calibri"/>
                <a:cs typeface="Calibri"/>
              </a:rPr>
              <a:t>the </a:t>
            </a:r>
            <a:r>
              <a:rPr sz="1100" dirty="0">
                <a:latin typeface="Calibri"/>
                <a:cs typeface="Calibri"/>
              </a:rPr>
              <a:t>“New”</a:t>
            </a:r>
            <a:r>
              <a:rPr sz="1100" spc="-50" dirty="0">
                <a:latin typeface="Calibri"/>
                <a:cs typeface="Calibri"/>
              </a:rPr>
              <a:t> </a:t>
            </a:r>
            <a:r>
              <a:rPr sz="1100" dirty="0">
                <a:latin typeface="Calibri"/>
                <a:cs typeface="Calibri"/>
              </a:rPr>
              <a:t>tab</a:t>
            </a:r>
            <a:r>
              <a:rPr sz="1100" spc="-75" dirty="0">
                <a:latin typeface="Calibri"/>
                <a:cs typeface="Calibri"/>
              </a:rPr>
              <a:t> </a:t>
            </a:r>
            <a:r>
              <a:rPr sz="1100" dirty="0">
                <a:latin typeface="Calibri"/>
                <a:cs typeface="Calibri"/>
              </a:rPr>
              <a:t>on</a:t>
            </a:r>
            <a:r>
              <a:rPr sz="1100" spc="-55" dirty="0">
                <a:latin typeface="Calibri"/>
                <a:cs typeface="Calibri"/>
              </a:rPr>
              <a:t> </a:t>
            </a:r>
            <a:r>
              <a:rPr sz="1100" dirty="0">
                <a:latin typeface="Calibri"/>
                <a:cs typeface="Calibri"/>
              </a:rPr>
              <a:t>the</a:t>
            </a:r>
            <a:r>
              <a:rPr sz="1100" spc="-45" dirty="0">
                <a:latin typeface="Calibri"/>
                <a:cs typeface="Calibri"/>
              </a:rPr>
              <a:t> </a:t>
            </a:r>
            <a:r>
              <a:rPr sz="1100" spc="-25" dirty="0">
                <a:latin typeface="Calibri"/>
                <a:cs typeface="Calibri"/>
              </a:rPr>
              <a:t>top </a:t>
            </a:r>
            <a:r>
              <a:rPr sz="1100" spc="-10" dirty="0">
                <a:latin typeface="Calibri"/>
                <a:cs typeface="Calibri"/>
              </a:rPr>
              <a:t>navigation</a:t>
            </a:r>
            <a:r>
              <a:rPr sz="1100" spc="30" dirty="0">
                <a:latin typeface="Calibri"/>
                <a:cs typeface="Calibri"/>
              </a:rPr>
              <a:t> </a:t>
            </a:r>
            <a:r>
              <a:rPr sz="1100" spc="-20" dirty="0">
                <a:latin typeface="Calibri"/>
                <a:cs typeface="Calibri"/>
              </a:rPr>
              <a:t>bar.</a:t>
            </a:r>
            <a:endParaRPr sz="110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100"/>
              </a:lnSpc>
            </a:pPr>
            <a:r>
              <a:rPr spc="-10" dirty="0"/>
              <a:t>4/25/2025</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100"/>
              </a:lnSpc>
            </a:pPr>
            <a:r>
              <a:rPr i="1" spc="-10" dirty="0">
                <a:latin typeface="Calibri"/>
                <a:cs typeface="Calibri"/>
              </a:rPr>
              <a:t>Insight</a:t>
            </a:r>
            <a:r>
              <a:rPr i="1" spc="-30" dirty="0">
                <a:latin typeface="Calibri"/>
                <a:cs typeface="Calibri"/>
              </a:rPr>
              <a:t> </a:t>
            </a:r>
            <a:r>
              <a:rPr dirty="0"/>
              <a:t>Features</a:t>
            </a:r>
            <a:r>
              <a:rPr spc="-30" dirty="0"/>
              <a:t> </a:t>
            </a:r>
            <a:r>
              <a:rPr spc="-10" dirty="0"/>
              <a:t>Overview</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1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1536</Words>
  <Application>Microsoft Office PowerPoint</Application>
  <PresentationFormat>On-screen Show (4:3)</PresentationFormat>
  <Paragraphs>176</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Calibri</vt:lpstr>
      <vt:lpstr>Office Theme</vt:lpstr>
      <vt:lpstr>Insight Features Overview</vt:lpstr>
      <vt:lpstr>Solution Introduction</vt:lpstr>
      <vt:lpstr>General Navigation</vt:lpstr>
      <vt:lpstr>General Navigation 1 of 1</vt:lpstr>
      <vt:lpstr>Standard Reports</vt:lpstr>
      <vt:lpstr>Standard Reports 1 of 2</vt:lpstr>
      <vt:lpstr>Standard Reports 2 of 2</vt:lpstr>
      <vt:lpstr>Ad Hoc Reports</vt:lpstr>
      <vt:lpstr>Ad Hoc Reports 1 of 5</vt:lpstr>
      <vt:lpstr>Ad Hoc Reports 2 of 5</vt:lpstr>
      <vt:lpstr>Ad Hoc Reports 3 of 5</vt:lpstr>
      <vt:lpstr>Ad Hoc Reports 4 of 5</vt:lpstr>
      <vt:lpstr>Ad Hoc Reports 5 of 5</vt:lpstr>
      <vt:lpstr>Standard Dashboards</vt:lpstr>
      <vt:lpstr>Standard Dashboards 1 of 4</vt:lpstr>
      <vt:lpstr>Standard Dashboards 2 of 4</vt:lpstr>
      <vt:lpstr>Standard Dashboards 3 of 4</vt:lpstr>
      <vt:lpstr>Standard Dashboards 4 of 4</vt:lpstr>
      <vt:lpstr>Creating a Dashboard</vt:lpstr>
      <vt:lpstr>Creating a Dashboard 1 of 3</vt:lpstr>
      <vt:lpstr>Creating a Dashboard 2 of 3</vt:lpstr>
      <vt:lpstr>Creating a Dashboard 3 of 3</vt:lpstr>
      <vt:lpstr>Customizing Dashboards</vt:lpstr>
      <vt:lpstr>Customizing Dashboards 1 of 2</vt:lpstr>
      <vt:lpstr>Customizing Dashboards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Features Overview</dc:title>
  <dc:subject>Insight is a comprehensive, enterprise-wide reporting data warehouse with advanced reporting and business intelligence capabilities. Insight is accurate, reliable, and agile – providing customers with an integrated system of data, easy-to-use dashboards, and analytics. This advanced reporting solution enables data-driven decisions based on strategic business insights.</dc:subject>
  <dc:creator>National Finance Center</dc:creator>
  <cp:lastModifiedBy>Erminger, Wyatt - OCFO-NFC</cp:lastModifiedBy>
  <cp:revision>50</cp:revision>
  <dcterms:created xsi:type="dcterms:W3CDTF">2025-04-29T15:14:30Z</dcterms:created>
  <dcterms:modified xsi:type="dcterms:W3CDTF">2025-05-02T18:58:18Z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2025-04-25T00:00:00Z</vt:filetime>
  </property>
  <property fmtid="{D5CDD505-2E9C-101B-9397-08002B2CF9AE}" pid="3" name="Creator">
    <vt:lpwstr>Microsoft® Word for Microsoft 365</vt:lpwstr>
  </property>
  <property fmtid="{D5CDD505-2E9C-101B-9397-08002B2CF9AE}" pid="4" name="LastSaved">
    <vt:filetime>2025-04-29T00:00:00Z</vt:filetime>
  </property>
  <property fmtid="{D5CDD505-2E9C-101B-9397-08002B2CF9AE}" pid="5" name="Producer">
    <vt:lpwstr>Microsoft® Word for Microsoft 365</vt:lpwstr>
  </property>
</Properties>
</file>